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44AA1D-E01F-474A-91A1-480AB1EBE45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E83D53-20AB-4297-9A76-FF49D9B28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786082"/>
          </a:xfrm>
        </p:spPr>
        <p:txBody>
          <a:bodyPr/>
          <a:lstStyle/>
          <a:p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образовательной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1143008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ПОРЯДОК      ПРОВЕДЕНИЯ САМООБСЛЕДОВАНИЯ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ОБРАЗОВАТЕЛЬНОЙ ОРГАНИЗАЦИЕЙ</a:t>
            </a:r>
            <a:r>
              <a:rPr lang="ru-RU" sz="2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002060"/>
                </a:solidFill>
                <a:ea typeface="Calibri"/>
                <a:cs typeface="Times New Roman"/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Федерации  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14 июня 2013 г. №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462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«ОБ УТВЕРЖДЕНИИ ПОРЯДКА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ПРОВЕДЕНИЯ САМООБСЛЕДОВАНИЯ ОБРАЗОВАТЕЛЬНОЙ ОРГАНИЗАЦИЕЙ»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Зарегистрировано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Министерством юстиции Российской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Федерации 27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июня 2013 г. Регистрационный № 28908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" tooltip="Федеральный закон от 29.12.2012 № 273-ФЗ (ред. от 07.05.2013) &quot;Об образовании в Российской Федерации&quot;{КонсультантПлюс}"/>
              </a:rPr>
              <a:t>пунктом </a:t>
            </a:r>
            <a:r>
              <a:rPr lang="ru-RU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" tooltip="Федеральный закон от 29.12.2012 № 273-ФЗ (ред. от 07.05.2013) &quot;Об образовании в Российской Федерации&quot;{КонсультантПлюс}"/>
              </a:rPr>
              <a:t>3 части 2 статьи 29</a:t>
            </a: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Федерального закона от 29 декабря 2012 г. № 273-ФЗ "Об образовании в Российской Федерации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120680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b="1" dirty="0" err="1" smtClean="0">
                <a:effectLst/>
                <a:latin typeface="Times New Roman"/>
                <a:ea typeface="Times New Roman"/>
                <a:cs typeface="Times New Roman"/>
              </a:rPr>
              <a:t>Самообследование</a:t>
            </a: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 проводится организацией ежегодно.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Процедура </a:t>
            </a:r>
            <a:r>
              <a:rPr lang="ru-RU" sz="2300" b="1" dirty="0" err="1" smtClean="0">
                <a:effectLst/>
                <a:latin typeface="Times New Roman"/>
                <a:ea typeface="Times New Roman"/>
                <a:cs typeface="Times New Roman"/>
              </a:rPr>
              <a:t>самообследования</a:t>
            </a: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 включает в себя следующие этапы:</a:t>
            </a:r>
            <a:endParaRPr lang="ru-RU" sz="2300" b="1" dirty="0">
              <a:ea typeface="Calibri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планирование и подготовку работ по </a:t>
            </a:r>
            <a:r>
              <a:rPr lang="ru-RU" sz="2300" b="1" dirty="0" err="1" smtClean="0">
                <a:effectLst/>
                <a:latin typeface="Times New Roman"/>
                <a:ea typeface="Times New Roman"/>
                <a:cs typeface="Times New Roman"/>
              </a:rPr>
              <a:t>самообследованию</a:t>
            </a: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 организации;</a:t>
            </a:r>
            <a:endParaRPr lang="ru-RU" sz="2300" b="1" dirty="0">
              <a:ea typeface="Calibri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организацию и проведение </a:t>
            </a:r>
            <a:r>
              <a:rPr lang="ru-RU" sz="2300" b="1" dirty="0" err="1" smtClean="0">
                <a:effectLst/>
                <a:latin typeface="Times New Roman"/>
                <a:ea typeface="Times New Roman"/>
                <a:cs typeface="Times New Roman"/>
              </a:rPr>
              <a:t>самообследования</a:t>
            </a: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 в организации;</a:t>
            </a:r>
            <a:endParaRPr lang="ru-RU" sz="2300" b="1" dirty="0">
              <a:ea typeface="Calibri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обобщение полученных результатов и на их основе формирование отчета;</a:t>
            </a:r>
            <a:endParaRPr lang="ru-RU" sz="2300" b="1" dirty="0">
              <a:ea typeface="Calibri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рассмотрение отчета органом управления организации, к компетенции которого относится решение данного вопроса.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 Сроки, форма проведения </a:t>
            </a:r>
            <a:r>
              <a:rPr lang="ru-RU" sz="2300" b="1" dirty="0" err="1" smtClean="0">
                <a:effectLst/>
                <a:latin typeface="Times New Roman"/>
                <a:ea typeface="Times New Roman"/>
                <a:cs typeface="Times New Roman"/>
              </a:rPr>
              <a:t>самообследования</a:t>
            </a:r>
            <a:r>
              <a:rPr lang="ru-RU" sz="2300" b="1" dirty="0" smtClean="0">
                <a:effectLst/>
                <a:latin typeface="Times New Roman"/>
                <a:ea typeface="Times New Roman"/>
                <a:cs typeface="Times New Roman"/>
              </a:rPr>
              <a:t>, состав лиц, привлекаемых для его проведения, определяются организацией самостоятельно</a:t>
            </a:r>
            <a:r>
              <a:rPr lang="ru-RU" sz="2300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300" dirty="0">
              <a:ea typeface="Calibri"/>
              <a:cs typeface="Times New Roman"/>
            </a:endParaRP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6114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Результаты </a:t>
            </a:r>
            <a:r>
              <a:rPr lang="ru-RU" sz="2600" dirty="0" err="1" smtClean="0">
                <a:effectLst/>
                <a:latin typeface="Times New Roman"/>
                <a:ea typeface="Times New Roman"/>
                <a:cs typeface="Times New Roman"/>
              </a:rPr>
              <a:t>самообследования</a:t>
            </a: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 организации оформляются в виде отчета, включающего          </a:t>
            </a:r>
            <a:r>
              <a:rPr lang="ru-RU" sz="2600" b="1" dirty="0" smtClean="0">
                <a:effectLst/>
                <a:latin typeface="Times New Roman"/>
                <a:ea typeface="Times New Roman"/>
                <a:cs typeface="Times New Roman"/>
              </a:rPr>
              <a:t>аналитическую часть 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 b="1" dirty="0" smtClean="0">
                <a:effectLst/>
                <a:latin typeface="Times New Roman"/>
                <a:ea typeface="Times New Roman"/>
                <a:cs typeface="Times New Roman"/>
              </a:rPr>
              <a:t>результаты анализа показателей деятельности </a:t>
            </a: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организации, подлежащей </a:t>
            </a:r>
            <a:r>
              <a:rPr lang="ru-RU" sz="2600" dirty="0" err="1" smtClean="0">
                <a:effectLst/>
                <a:latin typeface="Times New Roman"/>
                <a:ea typeface="Times New Roman"/>
                <a:cs typeface="Times New Roman"/>
              </a:rPr>
              <a:t>самообследованию</a:t>
            </a: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600" dirty="0">
              <a:ea typeface="Calibri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Отчет для общеобразовательных организаций и дошкольных образовательных организаций –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 b="1" u="sng" dirty="0" smtClean="0">
                <a:effectLst/>
                <a:latin typeface="Times New Roman"/>
                <a:ea typeface="Times New Roman"/>
                <a:cs typeface="Times New Roman"/>
              </a:rPr>
              <a:t>по состоянию на 1 августа текущего года.</a:t>
            </a:r>
            <a:endParaRPr lang="ru-RU" sz="2600" b="1" u="sng" dirty="0">
              <a:ea typeface="Calibri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effectLst/>
                <a:latin typeface="Times New Roman"/>
                <a:ea typeface="Times New Roman"/>
                <a:cs typeface="Times New Roman"/>
              </a:rPr>
              <a:t>Отчет подписывается руководителем организации и заверяется ее печатью</a:t>
            </a: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600" dirty="0">
              <a:effectLst/>
              <a:latin typeface="Times New Roman"/>
              <a:ea typeface="Times New Roman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2600" dirty="0" smtClean="0">
              <a:latin typeface="Times New Roman"/>
              <a:ea typeface="Times New Roman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/>
                <a:ea typeface="Times New Roman"/>
                <a:cs typeface="Times New Roman"/>
              </a:rPr>
              <a:t> Размещение отчетов для общеобразовательных организаций и дошкольных образовательных организаций - </a:t>
            </a:r>
            <a:r>
              <a:rPr lang="ru-RU" sz="2600" b="1" u="sng" dirty="0" smtClean="0">
                <a:effectLst/>
                <a:latin typeface="Times New Roman"/>
                <a:ea typeface="Times New Roman"/>
                <a:cs typeface="Times New Roman"/>
              </a:rPr>
              <a:t>не позднее 1 сентября текущего года</a:t>
            </a:r>
            <a:r>
              <a:rPr lang="ru-RU" sz="2600" u="sng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600" u="sng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u="sng" dirty="0"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1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Размещение отчетов в информационно-телекоммуникационных сетях, в том числе на официальном сайте организации в сети "Интернет", и направление его учредителю осуществляются для общеобразовательных организаций и дошкольных образовательных организаций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800" b="1" u="sng" dirty="0" smtClean="0">
                <a:effectLst/>
                <a:latin typeface="Times New Roman"/>
                <a:ea typeface="Times New Roman"/>
                <a:cs typeface="Times New Roman"/>
              </a:rPr>
              <a:t>не позднее 1 сентября текущего года.</a:t>
            </a:r>
            <a:endParaRPr lang="ru-RU" sz="2800" b="1" u="sng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5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МКУ «Департамент образования»</a:t>
            </a:r>
          </a:p>
          <a:p>
            <a:pPr marL="11430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«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Алданский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</a:t>
            </a:r>
          </a:p>
          <a:p>
            <a:pPr marL="11430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05.09.2017 № 01-01/386</a:t>
            </a:r>
          </a:p>
          <a:p>
            <a:pPr marL="11430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предоставлении отчетов о результатах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ОО»  </a:t>
            </a:r>
          </a:p>
          <a:p>
            <a:pPr marL="11430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10.09.2017г. отчет предоставить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Титульный лист аналитического отчета (название документа, полное наименование ОО,  грифы согласования , принятия, утверждения отчета согласно уставу ОО, год).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Содержание аналитического отчета (описание структуры отчета и номер страницы, с которой начинается тот или иной раздел).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Введение  (основные направления деятельности ОО за отчетный период, цели и задачи отчета, способы и методы получения информации и др.).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6"/>
            <a:ext cx="8286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 аналитического отчета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631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 Основная часть  документа (разделяя и подразделы, которые могут  формироваться  как по направлениям оценки деятельности ОО, так и по  иным основаниям).</a:t>
            </a:r>
          </a:p>
          <a:p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5. Заключение  (содержит выводы о функционировании и тенденциях развития ОО, полученные по результатам проведенного анализа, цели и задачи по совершенствованию  деятельности ОО, а также основные управленческие решения, направленные на их достижение).</a:t>
            </a:r>
          </a:p>
          <a:p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6. Приложения  (объемные блоки информации, на которые делались ссылки в основном тексте отчета, и которые использовались  при его  составлении:  списки, таблицы, результаты анкетирования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47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Желаю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Вам высоких достижений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 профессиональной деятельности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360</TotalTime>
  <Words>412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Самообследование  образовательной  организации</vt:lpstr>
      <vt:lpstr>ПОРЯДОК      ПРОВЕДЕНИЯ САМООБСЛЕДОВАНИЯ  ОБРАЗОВАТЕЛЬНОЙ ОРГАНИЗАЦИЕЙ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Самообследование  образовательной организации</dc:title>
  <dc:creator>EfremovaGG</dc:creator>
  <cp:lastModifiedBy>EfremovaGG</cp:lastModifiedBy>
  <cp:revision>15</cp:revision>
  <dcterms:created xsi:type="dcterms:W3CDTF">2018-02-01T02:44:43Z</dcterms:created>
  <dcterms:modified xsi:type="dcterms:W3CDTF">2018-02-02T01:46:53Z</dcterms:modified>
</cp:coreProperties>
</file>