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8" r:id="rId4"/>
    <p:sldId id="261" r:id="rId5"/>
    <p:sldId id="267" r:id="rId6"/>
    <p:sldId id="265" r:id="rId7"/>
    <p:sldId id="287" r:id="rId8"/>
    <p:sldId id="288" r:id="rId9"/>
    <p:sldId id="266" r:id="rId10"/>
    <p:sldId id="263" r:id="rId11"/>
    <p:sldId id="269" r:id="rId12"/>
    <p:sldId id="270" r:id="rId13"/>
    <p:sldId id="271" r:id="rId14"/>
  </p:sldIdLst>
  <p:sldSz cx="9144000" cy="6858000" type="screen4x3"/>
  <p:notesSz cx="6888163" cy="100203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00FF"/>
    <a:srgbClr val="3366FF"/>
    <a:srgbClr val="9933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478" y="-7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DF3446AE-3547-4085-B688-FD86EE96F217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239C11C1-12CE-4ABF-AE3D-9FB5649196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0075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436A07-807D-4020-B5C0-613EF44152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B97442-BEDC-4A28-8E3D-7FC1F51A9D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51B10-7F63-4588-B828-BD736F4D98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5DA117-6952-47B5-B5AB-C93D894D8C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DEA9F7-E2EA-4855-996B-71C4378A26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67D5C-2804-4C97-BCA2-961C801DD5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8A469-FB3B-4DF9-A1AD-8E859EB1AB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F50D7-3D2C-4AC7-881B-846D39FA94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2C5EC-8766-4921-A3BF-A38F9F4631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8BD77D-B5BC-4982-8226-EE07366DF9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00C67C-0F4F-4D9E-8EBC-A154C21B1C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7931FBA-8203-4D97-A15E-54115F18D9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zakon-ob-obrazovanii.ru/izmeneniya.php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67744" y="548680"/>
            <a:ext cx="6519098" cy="3384375"/>
          </a:xfrm>
        </p:spPr>
        <p:txBody>
          <a:bodyPr/>
          <a:lstStyle/>
          <a:p>
            <a:pPr eaLnBrk="1" hangingPunct="1"/>
            <a:r>
              <a:rPr lang="ru-RU" b="1" dirty="0" smtClean="0">
                <a:solidFill>
                  <a:srgbClr val="800000"/>
                </a:solidFill>
                <a:latin typeface="Cambria" pitchFamily="18" charset="0"/>
              </a:rPr>
              <a:t>Документация социального педагога образовательной организации</a:t>
            </a:r>
            <a:br>
              <a:rPr lang="ru-RU" b="1" dirty="0" smtClean="0">
                <a:solidFill>
                  <a:srgbClr val="800000"/>
                </a:solidFill>
                <a:latin typeface="Cambria" pitchFamily="18" charset="0"/>
              </a:rPr>
            </a:br>
            <a:r>
              <a:rPr lang="ru-RU" sz="1400" b="1" dirty="0" smtClean="0">
                <a:solidFill>
                  <a:srgbClr val="800000"/>
                </a:solidFill>
                <a:latin typeface="Cambria" pitchFamily="18" charset="0"/>
              </a:rPr>
              <a:t>(примерный перечень)</a:t>
            </a:r>
          </a:p>
        </p:txBody>
      </p:sp>
      <p:pic>
        <p:nvPicPr>
          <p:cNvPr id="4" name="Рисунок 3" descr="http://t1.gstatic.com/images?q=tbn:ANd9GcQEkehofEAWehtL34-LZ2lfwUYlS-BSnHeGz2dSbLiX94PgN6eR_mun6VEH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76672"/>
            <a:ext cx="1944216" cy="201622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44824"/>
            <a:ext cx="8352928" cy="5013176"/>
          </a:xfrm>
        </p:spPr>
        <p:txBody>
          <a:bodyPr/>
          <a:lstStyle/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1. Социальный паспорт школы за 3  года.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2. </a:t>
            </a:r>
            <a:r>
              <a:rPr lang="ru-RU" sz="2000" b="1" dirty="0">
                <a:solidFill>
                  <a:srgbClr val="002060"/>
                </a:solidFill>
              </a:rPr>
              <a:t>Б</a:t>
            </a:r>
            <a:r>
              <a:rPr lang="ru-RU" sz="2000" b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аза данных (списки учащихся по категориям):  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   </a:t>
            </a:r>
            <a:r>
              <a:rPr lang="ru-RU" sz="2000" b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-  из многодетных семей;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   - </a:t>
            </a:r>
            <a:r>
              <a:rPr lang="ru-RU" sz="2000" b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 из малообеспеченных семей; 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   - </a:t>
            </a:r>
            <a:r>
              <a:rPr lang="ru-RU" sz="2000" b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 из неблагополучных семей;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   - </a:t>
            </a:r>
            <a:r>
              <a:rPr lang="ru-RU" sz="2000" b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 дети с ограниченными физическими возможностями;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  -  опекаемые дети</a:t>
            </a:r>
            <a:r>
              <a:rPr lang="ru-RU" sz="2000" b="1" dirty="0" smtClean="0">
                <a:solidFill>
                  <a:srgbClr val="002060"/>
                </a:solidFill>
              </a:rPr>
              <a:t>;</a:t>
            </a:r>
            <a:endParaRPr lang="ru-RU" sz="2000" b="1" dirty="0" smtClean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   - </a:t>
            </a:r>
            <a:r>
              <a:rPr lang="ru-RU" sz="2000" b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состоящие на </a:t>
            </a:r>
            <a:r>
              <a:rPr lang="ru-RU" sz="2000" b="1" dirty="0" err="1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внутришкольном</a:t>
            </a:r>
            <a:r>
              <a:rPr lang="ru-RU" sz="2000" b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 учете в школе;  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   - </a:t>
            </a:r>
            <a:r>
              <a:rPr lang="ru-RU" sz="2000" b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состоящие на учете в </a:t>
            </a:r>
            <a:r>
              <a:rPr lang="ru-RU" sz="2000" b="1" dirty="0">
                <a:solidFill>
                  <a:srgbClr val="002060"/>
                </a:solidFill>
              </a:rPr>
              <a:t>П</a:t>
            </a:r>
            <a:r>
              <a:rPr lang="ru-RU" sz="2000" b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ДН  и </a:t>
            </a:r>
            <a:r>
              <a:rPr lang="ru-RU" sz="2000" b="1" dirty="0" err="1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КДНиЗП</a:t>
            </a:r>
            <a:r>
              <a:rPr lang="ru-RU" sz="2000" b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;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   - </a:t>
            </a:r>
            <a:r>
              <a:rPr lang="ru-RU" sz="2000" b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склонные к </a:t>
            </a:r>
            <a:r>
              <a:rPr lang="ru-RU" sz="2000" b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деструктивному </a:t>
            </a:r>
            <a:r>
              <a:rPr lang="ru-RU" sz="2000" b="1" dirty="0" smtClean="0">
                <a:solidFill>
                  <a:srgbClr val="002060"/>
                </a:solidFill>
              </a:rPr>
              <a:t>поведению</a:t>
            </a:r>
            <a:r>
              <a:rPr lang="ru-RU" sz="2000" b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;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   - </a:t>
            </a:r>
            <a:r>
              <a:rPr lang="ru-RU" sz="2000" b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поставленные на бесплатное питание по категориям</a:t>
            </a:r>
            <a:r>
              <a:rPr lang="ru-RU" sz="2000" b="1" dirty="0">
                <a:solidFill>
                  <a:srgbClr val="002060"/>
                </a:solidFill>
              </a:rPr>
              <a:t>.</a:t>
            </a:r>
            <a:endParaRPr lang="ru-RU" sz="2000" b="1" dirty="0" smtClean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ru-RU" sz="2000" b="1" dirty="0">
              <a:solidFill>
                <a:srgbClr val="002060"/>
              </a:solidFill>
            </a:endParaRPr>
          </a:p>
          <a:p>
            <a:pPr>
              <a:buNone/>
            </a:pPr>
            <a:endParaRPr lang="ru-RU" sz="2000" b="1" dirty="0" smtClean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ru-RU" sz="2000" b="1" dirty="0">
              <a:solidFill>
                <a:srgbClr val="002060"/>
              </a:solidFill>
            </a:endParaRPr>
          </a:p>
          <a:p>
            <a:pPr>
              <a:buNone/>
            </a:pPr>
            <a:endParaRPr lang="ru-RU" sz="2000" b="1" dirty="0" smtClean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ru-RU" sz="2000" b="1" dirty="0">
              <a:solidFill>
                <a:srgbClr val="002060"/>
              </a:solidFill>
            </a:endParaRPr>
          </a:p>
          <a:p>
            <a:pPr>
              <a:buNone/>
            </a:pPr>
            <a:endParaRPr lang="ru-RU" sz="2000" b="1" dirty="0" smtClean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ru-RU" sz="2000" b="1" dirty="0" smtClean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4" name="AutoShape 14"/>
          <p:cNvSpPr>
            <a:spLocks noGrp="1" noChangeArrowheads="1"/>
          </p:cNvSpPr>
          <p:nvPr>
            <p:ph type="title"/>
          </p:nvPr>
        </p:nvSpPr>
        <p:spPr bwMode="gray">
          <a:xfrm>
            <a:off x="2195736" y="548680"/>
            <a:ext cx="6429400" cy="1143000"/>
          </a:xfrm>
          <a:prstGeom prst="roundRect">
            <a:avLst>
              <a:gd name="adj" fmla="val 4690"/>
            </a:avLst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3500000" scaled="0"/>
            <a:tileRect/>
          </a:gradFill>
          <a:ln w="25400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2000" dirty="0" smtClean="0">
                <a:solidFill>
                  <a:srgbClr val="FEFBC6"/>
                </a:solidFill>
                <a:latin typeface="Comic Sans MS" pitchFamily="66" charset="0"/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Comic Sans MS" pitchFamily="66" charset="0"/>
                <a:cs typeface="+mn-cs"/>
              </a:rPr>
              <a:t>Материалы основной деятельности</a:t>
            </a:r>
            <a:endParaRPr lang="ru-RU" sz="2400" dirty="0" smtClean="0">
              <a:solidFill>
                <a:srgbClr val="C00000"/>
              </a:solidFill>
              <a:latin typeface="Comic Sans MS" pitchFamily="66" charset="0"/>
              <a:cs typeface="+mn-cs"/>
            </a:endParaRPr>
          </a:p>
          <a:p>
            <a:pPr algn="ctr"/>
            <a:endParaRPr lang="ru-RU" sz="2000" dirty="0">
              <a:solidFill>
                <a:srgbClr val="FEFBC6"/>
              </a:solidFill>
              <a:latin typeface="Comic Sans MS" pitchFamily="66" charset="0"/>
            </a:endParaRPr>
          </a:p>
        </p:txBody>
      </p:sp>
      <p:pic>
        <p:nvPicPr>
          <p:cNvPr id="5" name="Рисунок 4" descr="http://t3.gstatic.com/images?q=tbn:ANd9GcQDVKOINN4apmsSuy-Yu4GSfsIADBNUw129RF5ZWRH4GFTSxdXkLCfLVYQ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04664"/>
            <a:ext cx="1440160" cy="129614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968552"/>
          </a:xfrm>
        </p:spPr>
        <p:txBody>
          <a:bodyPr/>
          <a:lstStyle/>
          <a:p>
            <a:pPr>
              <a:buNone/>
            </a:pPr>
            <a:endParaRPr lang="ru-RU" sz="18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800" b="1" dirty="0" smtClean="0">
                <a:solidFill>
                  <a:srgbClr val="002060"/>
                </a:solidFill>
              </a:rPr>
              <a:t>3. Карты индивидуального изучения, сопровождения подростков, стоящих на разных видах учета (ВШУ, ПДН, </a:t>
            </a:r>
            <a:r>
              <a:rPr lang="ru-RU" sz="1800" b="1" dirty="0" err="1" smtClean="0">
                <a:solidFill>
                  <a:srgbClr val="002060"/>
                </a:solidFill>
              </a:rPr>
              <a:t>КДНиЗП</a:t>
            </a:r>
            <a:r>
              <a:rPr lang="ru-RU" sz="1800" b="1" dirty="0" smtClean="0">
                <a:solidFill>
                  <a:srgbClr val="002060"/>
                </a:solidFill>
              </a:rPr>
              <a:t>).</a:t>
            </a:r>
          </a:p>
          <a:p>
            <a:pPr>
              <a:buNone/>
            </a:pPr>
            <a:endParaRPr lang="ru-RU" sz="18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800" b="1" dirty="0" smtClean="0">
                <a:solidFill>
                  <a:srgbClr val="002060"/>
                </a:solidFill>
              </a:rPr>
              <a:t>4. Документация по организации льготного питания.</a:t>
            </a:r>
          </a:p>
          <a:p>
            <a:pPr>
              <a:buNone/>
            </a:pPr>
            <a:endParaRPr lang="ru-RU" sz="18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800" b="1" dirty="0" smtClean="0">
                <a:solidFill>
                  <a:srgbClr val="002060"/>
                </a:solidFill>
              </a:rPr>
              <a:t>5. Списки неблагополучных, малообеспеченных, многодетных семей.</a:t>
            </a:r>
          </a:p>
          <a:p>
            <a:pPr>
              <a:buNone/>
            </a:pPr>
            <a:endParaRPr lang="ru-RU" sz="1800" b="1" dirty="0" smtClean="0">
              <a:solidFill>
                <a:srgbClr val="002060"/>
              </a:solidFill>
            </a:endParaRPr>
          </a:p>
          <a:p>
            <a:pPr lvl="0">
              <a:buNone/>
            </a:pPr>
            <a:r>
              <a:rPr lang="ru-RU" sz="1800" b="1" dirty="0" smtClean="0">
                <a:solidFill>
                  <a:srgbClr val="002060"/>
                </a:solidFill>
              </a:rPr>
              <a:t>6. Программы</a:t>
            </a:r>
            <a:r>
              <a:rPr lang="ru-RU" sz="1800" b="1" dirty="0">
                <a:solidFill>
                  <a:srgbClr val="002060"/>
                </a:solidFill>
              </a:rPr>
              <a:t>, планы, маршруты психолого-педагогического  и социального сопровождения на каждую </a:t>
            </a:r>
            <a:r>
              <a:rPr lang="ru-RU" sz="1800" b="1" dirty="0" smtClean="0">
                <a:solidFill>
                  <a:srgbClr val="002060"/>
                </a:solidFill>
              </a:rPr>
              <a:t> семью, находящуюся в СОП (социально опасном положении)</a:t>
            </a:r>
            <a:endParaRPr lang="ru-RU" sz="1800" b="1" dirty="0">
              <a:solidFill>
                <a:srgbClr val="002060"/>
              </a:solidFill>
            </a:endParaRPr>
          </a:p>
          <a:p>
            <a:pPr>
              <a:buNone/>
            </a:pPr>
            <a:endParaRPr lang="ru-RU" sz="18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800" b="1" dirty="0" smtClean="0">
                <a:solidFill>
                  <a:srgbClr val="002060"/>
                </a:solidFill>
              </a:rPr>
              <a:t>7. Протоколы Советов Профилактики.  </a:t>
            </a:r>
          </a:p>
          <a:p>
            <a:endParaRPr lang="ru-RU" sz="1800" dirty="0"/>
          </a:p>
        </p:txBody>
      </p:sp>
      <p:sp>
        <p:nvSpPr>
          <p:cNvPr id="4" name="AutoShape 14"/>
          <p:cNvSpPr txBox="1">
            <a:spLocks noChangeArrowheads="1"/>
          </p:cNvSpPr>
          <p:nvPr/>
        </p:nvSpPr>
        <p:spPr bwMode="gray">
          <a:xfrm>
            <a:off x="2195736" y="548680"/>
            <a:ext cx="6429400" cy="1143000"/>
          </a:xfrm>
          <a:prstGeom prst="roundRect">
            <a:avLst>
              <a:gd name="adj" fmla="val 4690"/>
            </a:avLst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3500000" scaled="0"/>
            <a:tileRect/>
          </a:gradFill>
          <a:ln w="25400">
            <a:noFill/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flatTx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0" cap="none" spc="0" normalizeH="0" baseline="0" noProof="0" smtClean="0">
                <a:ln>
                  <a:noFill/>
                </a:ln>
                <a:solidFill>
                  <a:srgbClr val="FEFBC6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ru-RU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n-cs"/>
              </a:rPr>
              <a:t>Материалы основной деятельности</a:t>
            </a:r>
            <a:endParaRPr kumimoji="0" lang="ru-RU" sz="2400" b="0" i="0" u="none" strike="noStrike" kern="0" cap="none" spc="0" normalizeH="0" baseline="0" noProof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j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rgbClr val="FEFBC6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pic>
        <p:nvPicPr>
          <p:cNvPr id="5" name="Рисунок 4" descr="http://t3.gstatic.com/images?q=tbn:ANd9GcQg4LToxdlZShkm0L6pttPO34msnaL6nysu1CkHvHTRbVDrPAMYIQGwA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04664"/>
            <a:ext cx="1368152" cy="129614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/>
          <a:lstStyle/>
          <a:p>
            <a:pPr>
              <a:buNone/>
            </a:pPr>
            <a:endParaRPr lang="ru-RU" sz="20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8.  </a:t>
            </a:r>
            <a:r>
              <a:rPr lang="ru-RU" sz="2000" b="1" dirty="0" smtClean="0">
                <a:solidFill>
                  <a:srgbClr val="002060"/>
                </a:solidFill>
              </a:rPr>
              <a:t>Документы </a:t>
            </a:r>
            <a:r>
              <a:rPr lang="ru-RU" sz="2000" b="1" dirty="0" smtClean="0">
                <a:solidFill>
                  <a:srgbClr val="002060"/>
                </a:solidFill>
              </a:rPr>
              <a:t>учёта проведенных рейдов, акты обследования жилищно-бытовых условий семьи .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9.  Информация о занятости учащихся «группы риска» во внеурочное время. 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10. Материалы о летней занятости учащихся, нуждающихся в социальной помощи (дети из малообеспеченных семей и многодетных семей, дети-инвалиды, опекаемые дети), учащихся «группы риска» (из неблагополучных семей, состоящих на </a:t>
            </a:r>
            <a:r>
              <a:rPr lang="ru-RU" sz="2000" b="1" dirty="0" err="1" smtClean="0">
                <a:solidFill>
                  <a:srgbClr val="002060"/>
                </a:solidFill>
              </a:rPr>
              <a:t>внутришкольном</a:t>
            </a:r>
            <a:r>
              <a:rPr lang="ru-RU" sz="2000" b="1" dirty="0" smtClean="0">
                <a:solidFill>
                  <a:srgbClr val="002060"/>
                </a:solidFill>
              </a:rPr>
              <a:t> учёте).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11. Анализ о реализации индивидуального маршрута (плана с детьми и семьями, состоящими на учете) (</a:t>
            </a:r>
            <a:r>
              <a:rPr lang="ru-RU" sz="1600" b="1" dirty="0" smtClean="0">
                <a:solidFill>
                  <a:srgbClr val="002060"/>
                </a:solidFill>
              </a:rPr>
              <a:t>2 раза в год,  по полугодиям</a:t>
            </a:r>
            <a:r>
              <a:rPr lang="ru-RU" sz="2000" b="1" dirty="0" smtClean="0">
                <a:solidFill>
                  <a:srgbClr val="002060"/>
                </a:solidFill>
              </a:rPr>
              <a:t>)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12. Информация о совершенных преступлениях и правонарушениях учащихся.  </a:t>
            </a:r>
          </a:p>
          <a:p>
            <a:pPr>
              <a:buNone/>
            </a:pPr>
            <a:endParaRPr lang="ru-RU" sz="2000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AutoShape 14"/>
          <p:cNvSpPr txBox="1">
            <a:spLocks noGrp="1" noChangeArrowheads="1"/>
          </p:cNvSpPr>
          <p:nvPr>
            <p:ph type="title"/>
          </p:nvPr>
        </p:nvSpPr>
        <p:spPr bwMode="gray">
          <a:xfrm>
            <a:off x="2123728" y="404664"/>
            <a:ext cx="6347048" cy="1143000"/>
          </a:xfrm>
          <a:prstGeom prst="roundRect">
            <a:avLst>
              <a:gd name="adj" fmla="val 4690"/>
            </a:avLst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3500000" scaled="0"/>
            <a:tileRect/>
          </a:gradFill>
          <a:ln w="25400">
            <a:noFill/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flatTx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EFBC6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n-cs"/>
              </a:rPr>
              <a:t>Материалы основной деятельности</a:t>
            </a: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j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rgbClr val="FEFBC6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pic>
        <p:nvPicPr>
          <p:cNvPr id="5" name="Рисунок 4" descr="http://t2.gstatic.com/images?q=tbn:ANd9GcQlCJhGfcTu6KlNqiMCSkZFYkBL5qx6Tb5-iKmW19oUtCYlydMK-h0wWF1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1209675" cy="13144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472518" cy="5257800"/>
          </a:xfrm>
        </p:spPr>
        <p:txBody>
          <a:bodyPr/>
          <a:lstStyle/>
          <a:p>
            <a:pPr>
              <a:buNone/>
            </a:pPr>
            <a:r>
              <a:rPr lang="ru-RU" sz="1800" b="1" dirty="0" smtClean="0">
                <a:solidFill>
                  <a:srgbClr val="002060"/>
                </a:solidFill>
              </a:rPr>
              <a:t>13. Материалы выступлений на педагогических совещаниях, семинарах, родительских собраниях, классных часах и т.д. </a:t>
            </a:r>
          </a:p>
          <a:p>
            <a:pPr>
              <a:buNone/>
            </a:pPr>
            <a:r>
              <a:rPr lang="ru-RU" sz="1800" b="1" dirty="0" smtClean="0">
                <a:solidFill>
                  <a:srgbClr val="002060"/>
                </a:solidFill>
              </a:rPr>
              <a:t>14. Учет обращений родителей, учителей, учащихся и разрешение поставленных ими  проблем. Журнал консультаций, с указанием темы консультации, для кого была проведена. </a:t>
            </a:r>
          </a:p>
          <a:p>
            <a:pPr>
              <a:buNone/>
            </a:pPr>
            <a:r>
              <a:rPr lang="ru-RU" sz="1800" b="1" dirty="0" smtClean="0">
                <a:solidFill>
                  <a:srgbClr val="002060"/>
                </a:solidFill>
              </a:rPr>
              <a:t>15. </a:t>
            </a:r>
            <a:r>
              <a:rPr lang="ru-RU" sz="1800" b="1" dirty="0" smtClean="0">
                <a:solidFill>
                  <a:srgbClr val="002060"/>
                </a:solidFill>
              </a:rPr>
              <a:t>Документация по  посещенным урокам, занятий по дополнительному образованию, их </a:t>
            </a:r>
            <a:r>
              <a:rPr lang="ru-RU" sz="1800" b="1" dirty="0" smtClean="0">
                <a:solidFill>
                  <a:srgbClr val="002060"/>
                </a:solidFill>
              </a:rPr>
              <a:t>анализ</a:t>
            </a:r>
            <a:r>
              <a:rPr lang="ru-RU" sz="1800" b="1" dirty="0" smtClean="0">
                <a:solidFill>
                  <a:srgbClr val="002060"/>
                </a:solidFill>
              </a:rPr>
              <a:t>.</a:t>
            </a:r>
            <a:endParaRPr lang="ru-RU" sz="18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800" b="1" dirty="0" smtClean="0">
                <a:solidFill>
                  <a:srgbClr val="002060"/>
                </a:solidFill>
              </a:rPr>
              <a:t>16. Документация по деятельности поста ЗОЖ.</a:t>
            </a:r>
          </a:p>
          <a:p>
            <a:pPr>
              <a:buNone/>
            </a:pPr>
            <a:r>
              <a:rPr lang="ru-RU" sz="1800" b="1" dirty="0" smtClean="0">
                <a:solidFill>
                  <a:srgbClr val="002060"/>
                </a:solidFill>
              </a:rPr>
              <a:t>17. </a:t>
            </a:r>
            <a:r>
              <a:rPr lang="ru-RU" sz="1800" b="1" dirty="0" smtClean="0">
                <a:solidFill>
                  <a:srgbClr val="002060"/>
                </a:solidFill>
              </a:rPr>
              <a:t>Учет </a:t>
            </a:r>
            <a:r>
              <a:rPr lang="ru-RU" sz="1800" b="1" dirty="0" smtClean="0">
                <a:solidFill>
                  <a:srgbClr val="002060"/>
                </a:solidFill>
              </a:rPr>
              <a:t>мер по социальной защите детей из социально-неблагополучных семей. Журнал учета оказанной помощи.</a:t>
            </a:r>
          </a:p>
          <a:p>
            <a:pPr>
              <a:buNone/>
            </a:pPr>
            <a:r>
              <a:rPr lang="ru-RU" sz="1800" b="1" dirty="0" smtClean="0">
                <a:solidFill>
                  <a:srgbClr val="002060"/>
                </a:solidFill>
              </a:rPr>
              <a:t>18. </a:t>
            </a:r>
            <a:r>
              <a:rPr lang="ru-RU" sz="1800" b="1" dirty="0" smtClean="0">
                <a:solidFill>
                  <a:srgbClr val="002060"/>
                </a:solidFill>
              </a:rPr>
              <a:t>Проекты или программы по отдельным наиболее актуальным направлениям социально-педагогической работы. </a:t>
            </a:r>
          </a:p>
          <a:p>
            <a:pPr>
              <a:buNone/>
            </a:pPr>
            <a:r>
              <a:rPr lang="ru-RU" sz="1800" b="1" dirty="0" smtClean="0">
                <a:solidFill>
                  <a:srgbClr val="002060"/>
                </a:solidFill>
              </a:rPr>
              <a:t>19.Методические </a:t>
            </a:r>
            <a:r>
              <a:rPr lang="ru-RU" sz="1800" b="1" dirty="0" smtClean="0">
                <a:solidFill>
                  <a:srgbClr val="002060"/>
                </a:solidFill>
              </a:rPr>
              <a:t>материалы для классных руководителей, </a:t>
            </a:r>
          </a:p>
          <a:p>
            <a:pPr>
              <a:buNone/>
            </a:pPr>
            <a:r>
              <a:rPr lang="ru-RU" sz="1800" b="1" dirty="0" smtClean="0">
                <a:solidFill>
                  <a:srgbClr val="002060"/>
                </a:solidFill>
              </a:rPr>
              <a:t>     родителей, учителей по решению проблем социальной  жизни ребенка и снятию конфликтов в межличностных отношениях.  </a:t>
            </a:r>
          </a:p>
          <a:p>
            <a:pPr>
              <a:buNone/>
            </a:pPr>
            <a:r>
              <a:rPr lang="ru-RU" sz="1800" b="1" dirty="0" smtClean="0">
                <a:solidFill>
                  <a:srgbClr val="002060"/>
                </a:solidFill>
              </a:rPr>
              <a:t>20</a:t>
            </a:r>
            <a:r>
              <a:rPr lang="ru-RU" sz="1800" b="1" dirty="0" smtClean="0">
                <a:solidFill>
                  <a:srgbClr val="002060"/>
                </a:solidFill>
              </a:rPr>
              <a:t>. </a:t>
            </a:r>
            <a:r>
              <a:rPr lang="ru-RU" sz="1800" b="1" dirty="0" smtClean="0">
                <a:solidFill>
                  <a:srgbClr val="002060"/>
                </a:solidFill>
              </a:rPr>
              <a:t>Информационные странички на сайт учебного заведения о проведённой работе.</a:t>
            </a:r>
          </a:p>
          <a:p>
            <a:pPr>
              <a:buNone/>
            </a:pPr>
            <a:endParaRPr lang="ru-RU" sz="2000" b="1" dirty="0" smtClean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AutoShape 14"/>
          <p:cNvSpPr txBox="1">
            <a:spLocks noGrp="1" noChangeArrowheads="1"/>
          </p:cNvSpPr>
          <p:nvPr>
            <p:ph type="title"/>
          </p:nvPr>
        </p:nvSpPr>
        <p:spPr bwMode="gray">
          <a:xfrm>
            <a:off x="2267744" y="404664"/>
            <a:ext cx="6419056" cy="1143000"/>
          </a:xfrm>
          <a:prstGeom prst="roundRect">
            <a:avLst>
              <a:gd name="adj" fmla="val 4690"/>
            </a:avLst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3500000" scaled="0"/>
            <a:tileRect/>
          </a:gradFill>
          <a:ln w="25400">
            <a:noFill/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flatTx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EFBC6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n-cs"/>
              </a:rPr>
              <a:t>Материалы основной деятельности</a:t>
            </a: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j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rgbClr val="FEFBC6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pic>
        <p:nvPicPr>
          <p:cNvPr id="5" name="Рисунок 4" descr="http://t0.gstatic.com/images?q=tbn:ANd9GcQnT3X3nLEuRoYkx58HXx3fcn5TftJW8l0_2Zyqr8PltmEQI3iNpxJ0CA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1368152" cy="131139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1835696" y="116632"/>
            <a:ext cx="6912768" cy="158417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 w="9525">
            <a:noFill/>
            <a:miter lim="800000"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ru-RU" sz="4400" b="1" dirty="0" smtClean="0">
                <a:solidFill>
                  <a:srgbClr val="FF0000"/>
                </a:solidFill>
                <a:latin typeface="Segoe Script" pitchFamily="34" charset="0"/>
              </a:rPr>
              <a:t>  </a:t>
            </a:r>
            <a:r>
              <a:rPr lang="ru-RU" sz="2800" b="1" dirty="0" smtClean="0">
                <a:solidFill>
                  <a:srgbClr val="FF0000"/>
                </a:solidFill>
                <a:latin typeface="Segoe Script" pitchFamily="34" charset="0"/>
              </a:rPr>
              <a:t> </a:t>
            </a:r>
            <a:endParaRPr lang="ru-RU" sz="2800" b="1" dirty="0">
              <a:solidFill>
                <a:srgbClr val="FF0000"/>
              </a:solidFill>
              <a:latin typeface="Segoe Script" pitchFamily="34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8" y="116632"/>
            <a:ext cx="7272808" cy="1512168"/>
          </a:xfrm>
        </p:spPr>
        <p:txBody>
          <a:bodyPr/>
          <a:lstStyle/>
          <a:p>
            <a:pPr eaLnBrk="1" hangingPunct="1"/>
            <a:r>
              <a:rPr lang="ru-RU" sz="4000" b="1" dirty="0" smtClean="0">
                <a:solidFill>
                  <a:srgbClr val="C00000"/>
                </a:solidFill>
                <a:latin typeface="Segoe Script" pitchFamily="34" charset="0"/>
              </a:rPr>
              <a:t>Цель </a:t>
            </a:r>
            <a:r>
              <a:rPr lang="ru-RU" sz="3600" b="1" dirty="0" smtClean="0">
                <a:solidFill>
                  <a:srgbClr val="C00000"/>
                </a:solidFill>
                <a:latin typeface="Segoe Script" pitchFamily="34" charset="0"/>
              </a:rPr>
              <a:t/>
            </a:r>
            <a:br>
              <a:rPr lang="ru-RU" sz="3600" b="1" dirty="0" smtClean="0">
                <a:solidFill>
                  <a:srgbClr val="C00000"/>
                </a:solidFill>
                <a:latin typeface="Segoe Script" pitchFamily="34" charset="0"/>
              </a:rPr>
            </a:br>
            <a:r>
              <a:rPr lang="ru-RU" sz="3600" b="1" dirty="0" smtClean="0">
                <a:solidFill>
                  <a:srgbClr val="C00000"/>
                </a:solidFill>
                <a:latin typeface="Segoe Script" pitchFamily="34" charset="0"/>
              </a:rPr>
              <a:t>социально-педагогической деятельности</a:t>
            </a:r>
            <a:endParaRPr lang="ru-RU" sz="3600" b="1" dirty="0" smtClean="0">
              <a:solidFill>
                <a:srgbClr val="C00000"/>
              </a:solidFill>
            </a:endParaRPr>
          </a:p>
        </p:txBody>
      </p:sp>
      <p:grpSp>
        <p:nvGrpSpPr>
          <p:cNvPr id="4" name="Group 10"/>
          <p:cNvGrpSpPr>
            <a:grpSpLocks noGrp="1"/>
          </p:cNvGrpSpPr>
          <p:nvPr/>
        </p:nvGrpSpPr>
        <p:grpSpPr bwMode="auto">
          <a:xfrm>
            <a:off x="323528" y="1700808"/>
            <a:ext cx="8640960" cy="4752528"/>
            <a:chOff x="720" y="1392"/>
            <a:chExt cx="4058" cy="480"/>
          </a:xfr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13500000" scaled="1"/>
            <a:tileRect/>
          </a:gradFill>
        </p:grpSpPr>
        <p:sp>
          <p:nvSpPr>
            <p:cNvPr id="5" name="AutoShape 11"/>
            <p:cNvSpPr>
              <a:spLocks noChangeArrowheads="1"/>
            </p:cNvSpPr>
            <p:nvPr/>
          </p:nvSpPr>
          <p:spPr bwMode="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6" name="Group 12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  <a:grpFill/>
          </p:grpSpPr>
          <p:sp>
            <p:nvSpPr>
              <p:cNvPr id="7" name="AutoShape 13"/>
              <p:cNvSpPr>
                <a:spLocks noChangeArrowheads="1"/>
              </p:cNvSpPr>
              <p:nvPr/>
            </p:nvSpPr>
            <p:spPr bwMode="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" name="AutoShape 14"/>
              <p:cNvSpPr>
                <a:spLocks noChangeArrowheads="1"/>
              </p:cNvSpPr>
              <p:nvPr/>
            </p:nvSpPr>
            <p:spPr bwMode="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9" name="Прямоугольник 8"/>
          <p:cNvSpPr/>
          <p:nvPr/>
        </p:nvSpPr>
        <p:spPr>
          <a:xfrm>
            <a:off x="539552" y="1988840"/>
            <a:ext cx="8208912" cy="4094967"/>
          </a:xfrm>
          <a:prstGeom prst="rect">
            <a:avLst/>
          </a:prstGeom>
          <a:gradFill>
            <a:gsLst>
              <a:gs pos="0">
                <a:schemeClr val="accent2">
                  <a:gamma/>
                  <a:tint val="0"/>
                  <a:invGamma/>
                </a:schemeClr>
              </a:gs>
              <a:gs pos="100000">
                <a:schemeClr val="accent2">
                  <a:alpha val="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marL="0" indent="0" algn="dist">
              <a:lnSpc>
                <a:spcPct val="90000"/>
              </a:lnSpc>
              <a:buFontTx/>
              <a:buNone/>
            </a:pPr>
            <a:r>
              <a:rPr lang="ru-RU" sz="3600" b="1" u="sng" dirty="0" smtClean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Создание благоприятных условий для реализации   прав ребёнка в  учебном заведении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, т.е. условий для развития  </a:t>
            </a:r>
          </a:p>
          <a:p>
            <a:pPr marL="0" indent="0" algn="dist">
              <a:lnSpc>
                <a:spcPct val="90000"/>
              </a:lnSpc>
              <a:buFontTx/>
              <a:buNone/>
            </a:pP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нравственной, толерантной,  </a:t>
            </a:r>
          </a:p>
          <a:p>
            <a:pPr marL="0" indent="0" algn="dist">
              <a:lnSpc>
                <a:spcPct val="90000"/>
              </a:lnSpc>
              <a:buFontTx/>
              <a:buNone/>
            </a:pP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физически   здоровой  </a:t>
            </a:r>
          </a:p>
          <a:p>
            <a:pPr marL="0" indent="0" algn="dist">
              <a:lnSpc>
                <a:spcPct val="90000"/>
              </a:lnSpc>
              <a:buFontTx/>
              <a:buNone/>
            </a:pP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и социально активной личности, способной к      творчеству, самоопределению и </a:t>
            </a:r>
          </a:p>
          <a:p>
            <a:pPr marL="0" indent="0" algn="dist">
              <a:lnSpc>
                <a:spcPct val="90000"/>
              </a:lnSpc>
              <a:buFontTx/>
              <a:buNone/>
            </a:pP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самосовершенствованию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Garamond" pitchFamily="18" charset="0"/>
              </a:rPr>
              <a:t>.</a:t>
            </a:r>
            <a:endParaRPr lang="ru-RU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3077" name="Picture 5" descr="http://t2.gstatic.com/images?q=tbn:ANd9GcQGyccVanP0dFhZt-2IpBqS1RVnuSDzwmEwUwhW4PyRUwVr_X95H2Mj-dD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40"/>
            <a:ext cx="1512168" cy="1584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4"/>
          <p:cNvSpPr>
            <a:spLocks noChangeArrowheads="1"/>
          </p:cNvSpPr>
          <p:nvPr/>
        </p:nvSpPr>
        <p:spPr bwMode="gray">
          <a:xfrm>
            <a:off x="3203848" y="2708920"/>
            <a:ext cx="2808313" cy="122433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2700000" scaled="0"/>
            <a:tileRect/>
          </a:gradFill>
          <a:ln w="38100" algn="ctr">
            <a:solidFill>
              <a:srgbClr val="9933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sz="2400" b="1" dirty="0" smtClean="0">
                <a:solidFill>
                  <a:srgbClr val="FFFF00"/>
                </a:solidFill>
                <a:latin typeface="Comic Sans MS" pitchFamily="66" charset="0"/>
              </a:rPr>
              <a:t>Функции </a:t>
            </a:r>
          </a:p>
          <a:p>
            <a:pPr algn="ctr" eaLnBrk="0" hangingPunct="0"/>
            <a:r>
              <a:rPr lang="ru-RU" sz="2400" b="1" dirty="0" smtClean="0">
                <a:solidFill>
                  <a:srgbClr val="FFFF00"/>
                </a:solidFill>
                <a:latin typeface="Comic Sans MS" pitchFamily="66" charset="0"/>
              </a:rPr>
              <a:t>социального </a:t>
            </a:r>
          </a:p>
          <a:p>
            <a:pPr algn="ctr" eaLnBrk="0" hangingPunct="0"/>
            <a:r>
              <a:rPr lang="ru-RU" sz="2400" b="1" dirty="0" smtClean="0">
                <a:solidFill>
                  <a:srgbClr val="FFFF00"/>
                </a:solidFill>
                <a:latin typeface="Comic Sans MS" pitchFamily="66" charset="0"/>
              </a:rPr>
              <a:t>педагога</a:t>
            </a:r>
            <a:endParaRPr lang="ru-RU" sz="28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6" name="AutoShape 8"/>
          <p:cNvSpPr>
            <a:spLocks noChangeArrowheads="1"/>
          </p:cNvSpPr>
          <p:nvPr/>
        </p:nvSpPr>
        <p:spPr bwMode="auto">
          <a:xfrm>
            <a:off x="5652120" y="692696"/>
            <a:ext cx="2555776" cy="1152004"/>
          </a:xfrm>
          <a:prstGeom prst="roundRect">
            <a:avLst>
              <a:gd name="adj" fmla="val 16667"/>
            </a:avLst>
          </a:prstGeom>
          <a:blipFill>
            <a:blip r:embed="rId2" cstate="print"/>
            <a:tile tx="0" ty="0" sx="100000" sy="100000" flip="none" algn="tl"/>
          </a:blipFill>
          <a:ln w="38100" algn="ctr">
            <a:solidFill>
              <a:srgbClr val="3366FF"/>
            </a:solidFill>
            <a:prstDash val="lgDashDot"/>
            <a:round/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pPr algn="ctr" eaLnBrk="0" hangingPunct="0"/>
            <a:r>
              <a:rPr lang="ru-RU" sz="2400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</a:p>
          <a:p>
            <a:pPr algn="ctr" eaLnBrk="0" hangingPunct="0"/>
            <a:r>
              <a:rPr lang="ru-RU" sz="2800" b="1" dirty="0" err="1" smtClean="0">
                <a:solidFill>
                  <a:srgbClr val="800000"/>
                </a:solidFill>
                <a:latin typeface="Monotype Corsiva" pitchFamily="66" charset="0"/>
              </a:rPr>
              <a:t>Образовательно</a:t>
            </a:r>
            <a:r>
              <a:rPr lang="ru-RU" sz="2800" b="1" dirty="0" smtClean="0">
                <a:solidFill>
                  <a:srgbClr val="800000"/>
                </a:solidFill>
                <a:latin typeface="Monotype Corsiva" pitchFamily="66" charset="0"/>
              </a:rPr>
              <a:t>-</a:t>
            </a:r>
          </a:p>
          <a:p>
            <a:pPr algn="ctr" eaLnBrk="0" hangingPunct="0"/>
            <a:r>
              <a:rPr lang="ru-RU" sz="2800" b="1" dirty="0" smtClean="0">
                <a:solidFill>
                  <a:srgbClr val="800000"/>
                </a:solidFill>
                <a:latin typeface="Monotype Corsiva" pitchFamily="66" charset="0"/>
              </a:rPr>
              <a:t>воспитательная</a:t>
            </a:r>
          </a:p>
          <a:p>
            <a:pPr algn="ctr" eaLnBrk="0" hangingPunct="0"/>
            <a:endParaRPr lang="ru-RU" b="0" dirty="0">
              <a:solidFill>
                <a:srgbClr val="FFFFCC"/>
              </a:solidFill>
              <a:latin typeface="Comic Sans MS" pitchFamily="66" charset="0"/>
            </a:endParaRP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467544" y="2564904"/>
            <a:ext cx="2347540" cy="1224012"/>
          </a:xfrm>
          <a:prstGeom prst="roundRect">
            <a:avLst>
              <a:gd name="adj" fmla="val 16667"/>
            </a:avLst>
          </a:prstGeom>
          <a:blipFill>
            <a:blip r:embed="rId2" cstate="print"/>
            <a:tile tx="0" ty="0" sx="100000" sy="100000" flip="none" algn="tl"/>
          </a:blipFill>
          <a:ln w="38100" algn="ctr">
            <a:solidFill>
              <a:srgbClr val="0000FF"/>
            </a:solidFill>
            <a:prstDash val="lgDashDot"/>
            <a:round/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sz="2800" b="1" dirty="0" err="1">
                <a:solidFill>
                  <a:srgbClr val="800000"/>
                </a:solidFill>
                <a:latin typeface="Monotype Corsiva" pitchFamily="66" charset="0"/>
              </a:rPr>
              <a:t>Охранно</a:t>
            </a:r>
            <a:r>
              <a:rPr lang="ru-RU" sz="2800" b="1" dirty="0">
                <a:solidFill>
                  <a:srgbClr val="800000"/>
                </a:solidFill>
                <a:latin typeface="Monotype Corsiva" pitchFamily="66" charset="0"/>
              </a:rPr>
              <a:t>- </a:t>
            </a:r>
            <a:endParaRPr lang="ru-RU" sz="2800" b="1" dirty="0" smtClean="0">
              <a:solidFill>
                <a:srgbClr val="800000"/>
              </a:solidFill>
              <a:latin typeface="Monotype Corsiva" pitchFamily="66" charset="0"/>
            </a:endParaRPr>
          </a:p>
          <a:p>
            <a:pPr algn="ctr" eaLnBrk="1" hangingPunct="1">
              <a:defRPr/>
            </a:pPr>
            <a:r>
              <a:rPr lang="ru-RU" sz="2800" b="1" dirty="0" smtClean="0">
                <a:solidFill>
                  <a:srgbClr val="800000"/>
                </a:solidFill>
                <a:latin typeface="Monotype Corsiva" pitchFamily="66" charset="0"/>
              </a:rPr>
              <a:t>защитная</a:t>
            </a:r>
            <a:endParaRPr lang="ru-RU" sz="2800" b="1" dirty="0">
              <a:solidFill>
                <a:srgbClr val="800000"/>
              </a:solidFill>
              <a:latin typeface="Monotype Corsiva" pitchFamily="66" charset="0"/>
            </a:endParaRPr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6372200" y="2636912"/>
            <a:ext cx="2304256" cy="1152128"/>
          </a:xfrm>
          <a:prstGeom prst="roundRect">
            <a:avLst>
              <a:gd name="adj" fmla="val 16667"/>
            </a:avLst>
          </a:prstGeom>
          <a:blipFill>
            <a:blip r:embed="rId2" cstate="print"/>
            <a:tile tx="0" ty="0" sx="100000" sy="100000" flip="none" algn="tl"/>
          </a:blipFill>
          <a:ln w="38100" algn="ctr">
            <a:solidFill>
              <a:srgbClr val="0000FF"/>
            </a:solidFill>
            <a:prstDash val="lgDashDot"/>
            <a:round/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sz="2800" b="1" dirty="0">
                <a:solidFill>
                  <a:srgbClr val="800000"/>
                </a:solidFill>
                <a:latin typeface="Monotype Corsiva" pitchFamily="66" charset="0"/>
              </a:rPr>
              <a:t>Посредническая</a:t>
            </a: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2051720" y="4653136"/>
            <a:ext cx="2448272" cy="1296144"/>
          </a:xfrm>
          <a:prstGeom prst="roundRect">
            <a:avLst>
              <a:gd name="adj" fmla="val 16667"/>
            </a:avLst>
          </a:prstGeom>
          <a:blipFill>
            <a:blip r:embed="rId2" cstate="print"/>
            <a:tile tx="0" ty="0" sx="100000" sy="100000" flip="none" algn="tl"/>
          </a:blipFill>
          <a:ln w="38100" algn="ctr">
            <a:solidFill>
              <a:srgbClr val="0000FF"/>
            </a:solidFill>
            <a:prstDash val="lgDashDot"/>
            <a:round/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pPr algn="ctr" eaLnBrk="0" hangingPunct="0"/>
            <a:r>
              <a:rPr lang="ru-RU" sz="2800" b="1" dirty="0" smtClean="0">
                <a:solidFill>
                  <a:srgbClr val="800000"/>
                </a:solidFill>
                <a:latin typeface="Monotype Corsiva" pitchFamily="66" charset="0"/>
              </a:rPr>
              <a:t>Прогностическая </a:t>
            </a:r>
          </a:p>
          <a:p>
            <a:pPr algn="ctr" eaLnBrk="0" hangingPunct="0"/>
            <a:r>
              <a:rPr lang="ru-RU" sz="2800" b="1" dirty="0" smtClean="0">
                <a:solidFill>
                  <a:srgbClr val="800000"/>
                </a:solidFill>
                <a:latin typeface="Monotype Corsiva" pitchFamily="66" charset="0"/>
              </a:rPr>
              <a:t>и экспертная</a:t>
            </a:r>
            <a:endParaRPr lang="ru-RU" sz="2800" b="1" dirty="0">
              <a:solidFill>
                <a:srgbClr val="800000"/>
              </a:solidFill>
              <a:latin typeface="Monotype Corsiva" pitchFamily="66" charset="0"/>
            </a:endParaRP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4932040" y="4653136"/>
            <a:ext cx="2383036" cy="1296144"/>
          </a:xfrm>
          <a:prstGeom prst="roundRect">
            <a:avLst>
              <a:gd name="adj" fmla="val 16667"/>
            </a:avLst>
          </a:prstGeom>
          <a:blipFill>
            <a:blip r:embed="rId2" cstate="print"/>
            <a:tile tx="0" ty="0" sx="100000" sy="100000" flip="none" algn="tl"/>
          </a:blipFill>
          <a:ln w="38100" algn="ctr">
            <a:solidFill>
              <a:srgbClr val="0000FF"/>
            </a:solidFill>
            <a:prstDash val="lgDashDot"/>
            <a:round/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pPr algn="ctr" eaLnBrk="0" hangingPunct="0"/>
            <a:r>
              <a:rPr lang="ru-RU" sz="2400" b="1" dirty="0" smtClean="0">
                <a:solidFill>
                  <a:srgbClr val="800000"/>
                </a:solidFill>
                <a:latin typeface="Monotype Corsiva" pitchFamily="66" charset="0"/>
              </a:rPr>
              <a:t>Организационно- </a:t>
            </a:r>
          </a:p>
          <a:p>
            <a:pPr algn="ctr" eaLnBrk="0" hangingPunct="0"/>
            <a:r>
              <a:rPr lang="ru-RU" sz="2400" b="1" dirty="0" smtClean="0">
                <a:solidFill>
                  <a:srgbClr val="800000"/>
                </a:solidFill>
                <a:latin typeface="Monotype Corsiva" pitchFamily="66" charset="0"/>
              </a:rPr>
              <a:t>коммуникативная</a:t>
            </a:r>
            <a:endParaRPr lang="ru-RU" sz="2400" b="1" dirty="0">
              <a:solidFill>
                <a:srgbClr val="800000"/>
              </a:solidFill>
              <a:latin typeface="Monotype Corsiva" pitchFamily="66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gray">
          <a:xfrm rot="10800000">
            <a:off x="5004047" y="1700807"/>
            <a:ext cx="412087" cy="617361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rgbClr val="66CCFF"/>
          </a:solidFill>
          <a:ln w="38100" cmpd="sng">
            <a:solidFill>
              <a:srgbClr val="00008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" name="Freeform 12"/>
          <p:cNvSpPr>
            <a:spLocks/>
          </p:cNvSpPr>
          <p:nvPr/>
        </p:nvSpPr>
        <p:spPr bwMode="gray">
          <a:xfrm rot="5892210" flipH="1">
            <a:off x="2948311" y="3961245"/>
            <a:ext cx="488526" cy="601165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rgbClr val="66CCFF"/>
          </a:solidFill>
          <a:ln w="38100" cap="flat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" name="AutoShape 8"/>
          <p:cNvSpPr>
            <a:spLocks noChangeArrowheads="1"/>
          </p:cNvSpPr>
          <p:nvPr/>
        </p:nvSpPr>
        <p:spPr bwMode="auto">
          <a:xfrm>
            <a:off x="1115616" y="620688"/>
            <a:ext cx="2555776" cy="1224136"/>
          </a:xfrm>
          <a:prstGeom prst="roundRect">
            <a:avLst>
              <a:gd name="adj" fmla="val 16667"/>
            </a:avLst>
          </a:prstGeom>
          <a:blipFill>
            <a:blip r:embed="rId2" cstate="print"/>
            <a:tile tx="0" ty="0" sx="100000" sy="100000" flip="none" algn="tl"/>
          </a:blipFill>
          <a:ln w="38100" algn="ctr">
            <a:solidFill>
              <a:srgbClr val="3366FF"/>
            </a:solidFill>
            <a:prstDash val="lgDashDot"/>
            <a:round/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pPr algn="ctr" eaLnBrk="0" hangingPunct="0"/>
            <a:r>
              <a:rPr lang="ru-RU" sz="2400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</a:p>
          <a:p>
            <a:pPr algn="ctr" eaLnBrk="0" hangingPunct="0"/>
            <a:r>
              <a:rPr lang="ru-RU" sz="2800" b="1" dirty="0" smtClean="0">
                <a:solidFill>
                  <a:srgbClr val="800000"/>
                </a:solidFill>
                <a:latin typeface="Monotype Corsiva" pitchFamily="66" charset="0"/>
              </a:rPr>
              <a:t>Диагностическая</a:t>
            </a:r>
          </a:p>
          <a:p>
            <a:pPr algn="ctr" eaLnBrk="0" hangingPunct="0"/>
            <a:endParaRPr lang="ru-RU" b="0" dirty="0">
              <a:solidFill>
                <a:srgbClr val="FFFFCC"/>
              </a:solidFill>
              <a:latin typeface="Comic Sans MS" pitchFamily="66" charset="0"/>
            </a:endParaRPr>
          </a:p>
        </p:txBody>
      </p:sp>
      <p:pic>
        <p:nvPicPr>
          <p:cNvPr id="16" name="Рисунок 15" descr="http://t1.gstatic.com/images?q=tbn:ANd9GcQEkehofEAWehtL34-LZ2lfwUYlS-BSnHeGz2dSbLiX94PgN6eR_mun6VEH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653136"/>
            <a:ext cx="1440160" cy="172819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17" name="Freeform 12"/>
          <p:cNvSpPr>
            <a:spLocks/>
          </p:cNvSpPr>
          <p:nvPr/>
        </p:nvSpPr>
        <p:spPr bwMode="gray">
          <a:xfrm rot="11980067" flipH="1">
            <a:off x="3779269" y="1732375"/>
            <a:ext cx="577349" cy="524157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rgbClr val="66CCFF"/>
          </a:solidFill>
          <a:ln w="38100" cap="flat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" name="Freeform 12"/>
          <p:cNvSpPr>
            <a:spLocks/>
          </p:cNvSpPr>
          <p:nvPr/>
        </p:nvSpPr>
        <p:spPr bwMode="gray">
          <a:xfrm rot="8157277" flipH="1">
            <a:off x="2949491" y="2302323"/>
            <a:ext cx="554203" cy="567933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rgbClr val="66CCFF"/>
          </a:solidFill>
          <a:ln w="38100" cap="flat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" name="Freeform 11"/>
          <p:cNvSpPr>
            <a:spLocks/>
          </p:cNvSpPr>
          <p:nvPr/>
        </p:nvSpPr>
        <p:spPr bwMode="gray">
          <a:xfrm rot="13536307">
            <a:off x="5915806" y="2100978"/>
            <a:ext cx="410423" cy="709056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rgbClr val="66CCFF"/>
          </a:solidFill>
          <a:ln w="38100" cmpd="sng">
            <a:solidFill>
              <a:srgbClr val="00008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" name="Freeform 11"/>
          <p:cNvSpPr>
            <a:spLocks/>
          </p:cNvSpPr>
          <p:nvPr/>
        </p:nvSpPr>
        <p:spPr bwMode="gray">
          <a:xfrm rot="16200000">
            <a:off x="5657421" y="3855747"/>
            <a:ext cx="410423" cy="709056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rgbClr val="66CCFF"/>
          </a:solidFill>
          <a:ln w="38100" cmpd="sng">
            <a:solidFill>
              <a:srgbClr val="00008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643602"/>
          </a:xfrm>
        </p:spPr>
        <p:txBody>
          <a:bodyPr/>
          <a:lstStyle/>
          <a:p>
            <a:pPr eaLnBrk="1" hangingPunct="1"/>
            <a:r>
              <a:rPr lang="ru-RU" sz="2500" b="1" dirty="0" smtClean="0">
                <a:solidFill>
                  <a:srgbClr val="002060"/>
                </a:solidFill>
              </a:rPr>
              <a:t>Организация социальной заботы (бесплатное питание, благотворительные акции, материальная помощь).</a:t>
            </a:r>
          </a:p>
          <a:p>
            <a:pPr eaLnBrk="1" hangingPunct="1"/>
            <a:r>
              <a:rPr lang="ru-RU" sz="2500" b="1" dirty="0" smtClean="0">
                <a:solidFill>
                  <a:srgbClr val="002060"/>
                </a:solidFill>
              </a:rPr>
              <a:t>Защита ребёнка, попавшего в трудную жизненную ситуацию.</a:t>
            </a:r>
          </a:p>
          <a:p>
            <a:pPr eaLnBrk="1" hangingPunct="1"/>
            <a:r>
              <a:rPr lang="ru-RU" sz="2500" b="1" dirty="0" smtClean="0">
                <a:solidFill>
                  <a:srgbClr val="002060"/>
                </a:solidFill>
              </a:rPr>
              <a:t>Выявление и работа с неблагополучными семьями.</a:t>
            </a:r>
          </a:p>
          <a:p>
            <a:pPr eaLnBrk="1" hangingPunct="1"/>
            <a:r>
              <a:rPr lang="ru-RU" sz="2500" b="1" dirty="0" smtClean="0">
                <a:solidFill>
                  <a:srgbClr val="002060"/>
                </a:solidFill>
              </a:rPr>
              <a:t>Работа с многодетными и малообеспеченными семьями.</a:t>
            </a:r>
          </a:p>
          <a:p>
            <a:pPr eaLnBrk="1" hangingPunct="1"/>
            <a:r>
              <a:rPr lang="ru-RU" sz="2500" b="1" dirty="0" smtClean="0">
                <a:solidFill>
                  <a:srgbClr val="002060"/>
                </a:solidFill>
              </a:rPr>
              <a:t>Профилактическая работа (</a:t>
            </a:r>
            <a:r>
              <a:rPr lang="ru-RU" sz="2500" b="1" dirty="0" err="1" smtClean="0">
                <a:solidFill>
                  <a:srgbClr val="002060"/>
                </a:solidFill>
              </a:rPr>
              <a:t>внутришкольный</a:t>
            </a:r>
            <a:r>
              <a:rPr lang="ru-RU" sz="2500" b="1" dirty="0" smtClean="0">
                <a:solidFill>
                  <a:srgbClr val="002060"/>
                </a:solidFill>
              </a:rPr>
              <a:t> учёт и учёт в ПДН, КДН и ЗП, Советы профилактики).</a:t>
            </a:r>
          </a:p>
          <a:p>
            <a:pPr eaLnBrk="1" hangingPunct="1"/>
            <a:r>
              <a:rPr lang="ru-RU" sz="2500" b="1" dirty="0" smtClean="0">
                <a:solidFill>
                  <a:srgbClr val="002060"/>
                </a:solidFill>
              </a:rPr>
              <a:t>Работа с опекаемыми детьми.</a:t>
            </a:r>
          </a:p>
          <a:p>
            <a:pPr eaLnBrk="1" hangingPunct="1"/>
            <a:r>
              <a:rPr lang="ru-RU" sz="2500" b="1" dirty="0" smtClean="0">
                <a:solidFill>
                  <a:srgbClr val="002060"/>
                </a:solidFill>
              </a:rPr>
              <a:t>Профориентация подростков .</a:t>
            </a:r>
          </a:p>
          <a:p>
            <a:pPr eaLnBrk="1" hangingPunct="1"/>
            <a:r>
              <a:rPr lang="ru-RU" sz="2500" b="1" dirty="0" smtClean="0">
                <a:solidFill>
                  <a:srgbClr val="002060"/>
                </a:solidFill>
              </a:rPr>
              <a:t>Информационно -консультационная  деятельность.</a:t>
            </a:r>
          </a:p>
          <a:p>
            <a:endParaRPr lang="ru-RU" sz="2400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/>
          <a:lstStyle/>
          <a:p>
            <a:pPr eaLnBrk="1" hangingPunct="1"/>
            <a:r>
              <a:rPr lang="ru-RU" b="1" dirty="0" smtClean="0">
                <a:solidFill>
                  <a:srgbClr val="800000"/>
                </a:solidFill>
                <a:latin typeface="Comic Sans MS" pitchFamily="66" charset="0"/>
              </a:rPr>
              <a:t>Направления работы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123728" y="476672"/>
            <a:ext cx="6491064" cy="1143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 w="9525">
            <a:noFill/>
            <a:miter lim="800000"/>
            <a:headEnd/>
            <a:tailEnd/>
          </a:ln>
          <a:effectLst>
            <a:glow rad="139700">
              <a:schemeClr val="accent1">
                <a:satMod val="175000"/>
                <a:alpha val="40000"/>
              </a:schemeClr>
            </a:glow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ru-RU" sz="4400" b="1" dirty="0" smtClean="0">
                <a:solidFill>
                  <a:srgbClr val="FF0000"/>
                </a:solidFill>
                <a:latin typeface="Segoe Script" pitchFamily="34" charset="0"/>
              </a:rPr>
              <a:t>  </a:t>
            </a:r>
            <a:r>
              <a:rPr lang="ru-RU" sz="2800" b="1" dirty="0" smtClean="0">
                <a:solidFill>
                  <a:srgbClr val="FF0000"/>
                </a:solidFill>
                <a:latin typeface="Segoe Script" pitchFamily="34" charset="0"/>
              </a:rPr>
              <a:t> </a:t>
            </a:r>
            <a:r>
              <a:rPr lang="ru-RU" sz="3600" b="1" dirty="0" smtClean="0">
                <a:solidFill>
                  <a:srgbClr val="0000FF"/>
                </a:solidFill>
                <a:latin typeface="Segoe Script" pitchFamily="34" charset="0"/>
              </a:rPr>
              <a:t>Документация социального педагога</a:t>
            </a:r>
            <a:endParaRPr lang="ru-RU" sz="3600" b="1" dirty="0">
              <a:solidFill>
                <a:srgbClr val="0000FF"/>
              </a:solidFill>
              <a:latin typeface="Segoe Script" pitchFamily="34" charset="0"/>
            </a:endParaRPr>
          </a:p>
        </p:txBody>
      </p:sp>
      <p:pic>
        <p:nvPicPr>
          <p:cNvPr id="5" name="Рисунок 4" descr="http://t3.gstatic.com/images?q=tbn:ANd9GcSecgw0_wowEpVdq9yGiu-pwbSgzahyYqUzU0TAgvrjMoJAZ2y3t1tAzPY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437119">
            <a:off x="395536" y="404664"/>
            <a:ext cx="1493515" cy="216024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6" name="AutoShape 14"/>
          <p:cNvSpPr>
            <a:spLocks noChangeArrowheads="1"/>
          </p:cNvSpPr>
          <p:nvPr/>
        </p:nvSpPr>
        <p:spPr bwMode="gray">
          <a:xfrm>
            <a:off x="2195736" y="2348880"/>
            <a:ext cx="6264696" cy="864095"/>
          </a:xfrm>
          <a:prstGeom prst="roundRect">
            <a:avLst>
              <a:gd name="adj" fmla="val 4690"/>
            </a:avLst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8100000" scaled="1"/>
            <a:tileRect/>
          </a:gradFill>
          <a:ln w="25400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2000" dirty="0" smtClean="0">
                <a:solidFill>
                  <a:srgbClr val="FEFBC6"/>
                </a:solidFill>
                <a:latin typeface="Comic Sans MS" pitchFamily="66" charset="0"/>
              </a:rPr>
              <a:t> </a:t>
            </a: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Comic Sans MS" pitchFamily="66" charset="0"/>
                <a:cs typeface="+mn-cs"/>
              </a:rPr>
              <a:t>Нормативно-правовые документы</a:t>
            </a:r>
            <a:endParaRPr lang="ru-RU" sz="2800" dirty="0" smtClean="0">
              <a:solidFill>
                <a:srgbClr val="C00000"/>
              </a:solidFill>
              <a:latin typeface="Comic Sans MS" pitchFamily="66" charset="0"/>
              <a:cs typeface="+mn-cs"/>
            </a:endParaRPr>
          </a:p>
          <a:p>
            <a:pPr algn="ctr"/>
            <a:endParaRPr lang="ru-RU" sz="24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7" name="AutoShape 14"/>
          <p:cNvSpPr>
            <a:spLocks noChangeArrowheads="1"/>
          </p:cNvSpPr>
          <p:nvPr/>
        </p:nvSpPr>
        <p:spPr bwMode="gray">
          <a:xfrm>
            <a:off x="1331640" y="3861048"/>
            <a:ext cx="6264696" cy="864095"/>
          </a:xfrm>
          <a:prstGeom prst="roundRect">
            <a:avLst>
              <a:gd name="adj" fmla="val 4690"/>
            </a:avLst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3500000" scaled="0"/>
            <a:tileRect/>
          </a:gradFill>
          <a:ln w="25400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2000" dirty="0" smtClean="0">
                <a:solidFill>
                  <a:srgbClr val="FEFBC6"/>
                </a:solidFill>
                <a:latin typeface="Comic Sans MS" pitchFamily="66" charset="0"/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ru-RU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Comic Sans MS" pitchFamily="66" charset="0"/>
                <a:cs typeface="+mn-cs"/>
              </a:rPr>
              <a:t>Планирование работы</a:t>
            </a:r>
            <a:endParaRPr lang="ru-RU" sz="2800" dirty="0" smtClean="0">
              <a:solidFill>
                <a:srgbClr val="C00000"/>
              </a:solidFill>
              <a:latin typeface="Comic Sans MS" pitchFamily="66" charset="0"/>
              <a:cs typeface="+mn-cs"/>
            </a:endParaRPr>
          </a:p>
          <a:p>
            <a:pPr algn="ctr"/>
            <a:endParaRPr lang="ru-RU" sz="2000" dirty="0">
              <a:solidFill>
                <a:srgbClr val="FEFBC6"/>
              </a:solidFill>
              <a:latin typeface="Comic Sans MS" pitchFamily="66" charset="0"/>
            </a:endParaRPr>
          </a:p>
        </p:txBody>
      </p:sp>
      <p:sp>
        <p:nvSpPr>
          <p:cNvPr id="8" name="AutoShape 14"/>
          <p:cNvSpPr>
            <a:spLocks noChangeArrowheads="1"/>
          </p:cNvSpPr>
          <p:nvPr/>
        </p:nvSpPr>
        <p:spPr bwMode="gray">
          <a:xfrm>
            <a:off x="683568" y="5445224"/>
            <a:ext cx="6264696" cy="864095"/>
          </a:xfrm>
          <a:prstGeom prst="roundRect">
            <a:avLst>
              <a:gd name="adj" fmla="val 4690"/>
            </a:avLst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3500000" scaled="0"/>
            <a:tileRect/>
          </a:gradFill>
          <a:ln w="25400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2000" dirty="0" smtClean="0">
                <a:solidFill>
                  <a:srgbClr val="FEFBC6"/>
                </a:solidFill>
                <a:latin typeface="Comic Sans MS" pitchFamily="66" charset="0"/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Comic Sans MS" pitchFamily="66" charset="0"/>
                <a:cs typeface="+mn-cs"/>
              </a:rPr>
              <a:t>Материалы основной деятельности</a:t>
            </a:r>
            <a:endParaRPr lang="ru-RU" sz="2800" dirty="0" smtClean="0">
              <a:solidFill>
                <a:srgbClr val="C00000"/>
              </a:solidFill>
              <a:latin typeface="Comic Sans MS" pitchFamily="66" charset="0"/>
              <a:cs typeface="+mn-cs"/>
            </a:endParaRPr>
          </a:p>
          <a:p>
            <a:pPr algn="ctr"/>
            <a:endParaRPr lang="ru-RU" sz="2800" dirty="0">
              <a:solidFill>
                <a:srgbClr val="FEFBC6"/>
              </a:solidFill>
              <a:latin typeface="Comic Sans MS" pitchFamily="66" charset="0"/>
            </a:endParaRPr>
          </a:p>
        </p:txBody>
      </p:sp>
      <p:sp>
        <p:nvSpPr>
          <p:cNvPr id="9" name="AutoShape 16"/>
          <p:cNvSpPr>
            <a:spLocks noChangeArrowheads="1"/>
          </p:cNvSpPr>
          <p:nvPr/>
        </p:nvSpPr>
        <p:spPr bwMode="auto">
          <a:xfrm rot="16200000">
            <a:off x="1583605" y="2672979"/>
            <a:ext cx="576066" cy="503932"/>
          </a:xfrm>
          <a:prstGeom prst="downArrow">
            <a:avLst>
              <a:gd name="adj1" fmla="val 40519"/>
              <a:gd name="adj2" fmla="val 57097"/>
            </a:avLst>
          </a:prstGeom>
          <a:solidFill>
            <a:srgbClr val="66CCFF"/>
          </a:solidFill>
          <a:ln w="19050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AutoShape 16"/>
          <p:cNvSpPr>
            <a:spLocks noChangeArrowheads="1"/>
          </p:cNvSpPr>
          <p:nvPr/>
        </p:nvSpPr>
        <p:spPr bwMode="auto">
          <a:xfrm rot="16200000">
            <a:off x="719509" y="4113139"/>
            <a:ext cx="576066" cy="503932"/>
          </a:xfrm>
          <a:prstGeom prst="downArrow">
            <a:avLst>
              <a:gd name="adj1" fmla="val 40519"/>
              <a:gd name="adj2" fmla="val 57097"/>
            </a:avLst>
          </a:prstGeom>
          <a:solidFill>
            <a:srgbClr val="66CCFF"/>
          </a:solidFill>
          <a:ln w="19050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AutoShape 16"/>
          <p:cNvSpPr>
            <a:spLocks noChangeArrowheads="1"/>
          </p:cNvSpPr>
          <p:nvPr/>
        </p:nvSpPr>
        <p:spPr bwMode="auto">
          <a:xfrm rot="16200000">
            <a:off x="71437" y="5625307"/>
            <a:ext cx="576066" cy="503932"/>
          </a:xfrm>
          <a:prstGeom prst="downArrow">
            <a:avLst>
              <a:gd name="adj1" fmla="val 40519"/>
              <a:gd name="adj2" fmla="val 57097"/>
            </a:avLst>
          </a:prstGeom>
          <a:solidFill>
            <a:srgbClr val="66CCFF"/>
          </a:solidFill>
          <a:ln w="19050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628800"/>
            <a:ext cx="8496944" cy="5229200"/>
          </a:xfrm>
        </p:spPr>
        <p:txBody>
          <a:bodyPr/>
          <a:lstStyle/>
          <a:p>
            <a:pPr marL="0" lvl="0" indent="450850" algn="ctr">
              <a:spcBef>
                <a:spcPct val="0"/>
              </a:spcBef>
              <a:buNone/>
            </a:pPr>
            <a:r>
              <a:rPr lang="ru-RU" b="1" u="sng" dirty="0" smtClean="0">
                <a:solidFill>
                  <a:srgbClr val="800000"/>
                </a:solidFill>
                <a:ea typeface="Times New Roman" pitchFamily="18" charset="0"/>
                <a:cs typeface="Arial" pitchFamily="34" charset="0"/>
              </a:rPr>
              <a:t>Международные документы:</a:t>
            </a:r>
          </a:p>
          <a:p>
            <a:pPr marL="0" lvl="0" indent="450850">
              <a:spcBef>
                <a:spcPct val="0"/>
              </a:spcBef>
              <a:buNone/>
            </a:pPr>
            <a:endParaRPr lang="ru-RU" b="1" u="sng" dirty="0">
              <a:solidFill>
                <a:srgbClr val="800000"/>
              </a:solidFill>
              <a:cs typeface="Arial" pitchFamily="34" charset="0"/>
            </a:endParaRPr>
          </a:p>
          <a:p>
            <a:pPr lvl="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b="1" dirty="0" smtClean="0">
                <a:latin typeface="+mj-lt"/>
                <a:cs typeface="Arial" pitchFamily="34" charset="0"/>
              </a:rPr>
              <a:t> </a:t>
            </a:r>
            <a:r>
              <a:rPr lang="ru-RU" sz="2400" b="1" dirty="0" smtClean="0">
                <a:latin typeface="+mj-lt"/>
              </a:rPr>
              <a:t>Декларация </a:t>
            </a:r>
            <a:r>
              <a:rPr lang="ru-RU" sz="2400" b="1" dirty="0">
                <a:latin typeface="+mj-lt"/>
              </a:rPr>
              <a:t>прав ребенка </a:t>
            </a:r>
            <a:r>
              <a:rPr lang="ru-RU" sz="1800" b="1" dirty="0" smtClean="0">
                <a:latin typeface="+mj-lt"/>
              </a:rPr>
              <a:t>( принята в 1959г.)</a:t>
            </a:r>
          </a:p>
          <a:p>
            <a:pPr marL="0" lvl="0" indent="0">
              <a:spcBef>
                <a:spcPct val="0"/>
              </a:spcBef>
              <a:buNone/>
            </a:pPr>
            <a:endParaRPr lang="ru-RU" sz="2400" b="1" u="sng" dirty="0" smtClean="0">
              <a:latin typeface="+mj-lt"/>
              <a:ea typeface="Times New Roman" pitchFamily="18" charset="0"/>
              <a:cs typeface="Arial" pitchFamily="34" charset="0"/>
            </a:endParaRPr>
          </a:p>
          <a:p>
            <a:pPr lvl="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sz="2400" b="1" dirty="0" smtClean="0">
                <a:latin typeface="+mj-lt"/>
                <a:ea typeface="Times New Roman" pitchFamily="18" charset="0"/>
                <a:cs typeface="Arial" pitchFamily="34" charset="0"/>
              </a:rPr>
              <a:t>  Конвенция о правах человека</a:t>
            </a:r>
          </a:p>
          <a:p>
            <a:pPr marL="0" lvl="0" indent="0">
              <a:spcBef>
                <a:spcPct val="0"/>
              </a:spcBef>
              <a:buNone/>
            </a:pPr>
            <a:r>
              <a:rPr lang="ru-RU" sz="2400" b="1" dirty="0"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b="1" dirty="0" smtClean="0">
                <a:latin typeface="+mj-lt"/>
                <a:ea typeface="Times New Roman" pitchFamily="18" charset="0"/>
                <a:cs typeface="Arial" pitchFamily="34" charset="0"/>
              </a:rPr>
              <a:t>        </a:t>
            </a:r>
            <a:r>
              <a:rPr lang="ru-RU" sz="1800" b="1" dirty="0" smtClean="0">
                <a:latin typeface="+mj-lt"/>
                <a:ea typeface="Times New Roman" pitchFamily="18" charset="0"/>
                <a:cs typeface="Arial" pitchFamily="34" charset="0"/>
              </a:rPr>
              <a:t>(принята Генеральной    Ассамблеей ООН  29.11.1989г.)</a:t>
            </a:r>
          </a:p>
          <a:p>
            <a:pPr lvl="0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ru-RU" sz="2400" b="1" dirty="0" smtClean="0">
              <a:latin typeface="+mj-lt"/>
              <a:ea typeface="Times New Roman" pitchFamily="18" charset="0"/>
              <a:cs typeface="Arial" pitchFamily="34" charset="0"/>
            </a:endParaRPr>
          </a:p>
          <a:p>
            <a:pPr lvl="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sz="2400" b="1" dirty="0" smtClean="0">
                <a:latin typeface="+mj-lt"/>
                <a:ea typeface="Times New Roman" pitchFamily="18" charset="0"/>
                <a:cs typeface="Arial" pitchFamily="34" charset="0"/>
              </a:rPr>
              <a:t>  Всеобщая декларация прав человека </a:t>
            </a:r>
          </a:p>
          <a:p>
            <a:pPr marL="0" lvl="0" indent="0">
              <a:spcBef>
                <a:spcPct val="0"/>
              </a:spcBef>
              <a:buNone/>
            </a:pPr>
            <a:r>
              <a:rPr lang="ru-RU" sz="2400" b="1" dirty="0" smtClean="0">
                <a:latin typeface="+mj-lt"/>
                <a:ea typeface="Times New Roman" pitchFamily="18" charset="0"/>
                <a:cs typeface="Arial" pitchFamily="34" charset="0"/>
              </a:rPr>
              <a:t>       </a:t>
            </a:r>
            <a:r>
              <a:rPr lang="ru-RU" sz="1800" b="1" dirty="0" smtClean="0">
                <a:latin typeface="+mj-lt"/>
                <a:ea typeface="Times New Roman" pitchFamily="18" charset="0"/>
                <a:cs typeface="Arial" pitchFamily="34" charset="0"/>
              </a:rPr>
              <a:t>( принята 10.12.1948г.)</a:t>
            </a:r>
          </a:p>
        </p:txBody>
      </p:sp>
      <p:sp>
        <p:nvSpPr>
          <p:cNvPr id="5" name="AutoShape 14"/>
          <p:cNvSpPr>
            <a:spLocks noChangeArrowheads="1"/>
          </p:cNvSpPr>
          <p:nvPr/>
        </p:nvSpPr>
        <p:spPr bwMode="gray">
          <a:xfrm>
            <a:off x="2123728" y="620688"/>
            <a:ext cx="6264696" cy="936103"/>
          </a:xfrm>
          <a:prstGeom prst="roundRect">
            <a:avLst>
              <a:gd name="adj" fmla="val 4690"/>
            </a:avLst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3500000" scaled="0"/>
            <a:tileRect/>
          </a:gradFill>
          <a:ln w="25400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2000" dirty="0" smtClean="0">
                <a:solidFill>
                  <a:srgbClr val="FEFBC6"/>
                </a:solidFill>
                <a:latin typeface="Comic Sans MS" pitchFamily="66" charset="0"/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latin typeface="Comic Sans MS" pitchFamily="66" charset="0"/>
                <a:cs typeface="+mn-cs"/>
              </a:rPr>
              <a:t>Нормативно-правовые </a:t>
            </a:r>
            <a:endParaRPr lang="ru-RU" sz="28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Comic Sans MS" pitchFamily="66" charset="0"/>
                <a:cs typeface="+mn-cs"/>
              </a:rPr>
              <a:t>документы</a:t>
            </a:r>
            <a:endParaRPr lang="ru-RU" sz="2800" dirty="0" smtClean="0">
              <a:solidFill>
                <a:srgbClr val="C00000"/>
              </a:solidFill>
              <a:latin typeface="Comic Sans MS" pitchFamily="66" charset="0"/>
              <a:cs typeface="+mn-cs"/>
            </a:endParaRPr>
          </a:p>
        </p:txBody>
      </p:sp>
      <p:pic>
        <p:nvPicPr>
          <p:cNvPr id="7" name="Рисунок 6" descr="http://t3.gstatic.com/images?q=tbn:ANd9GcRCOcMnskh2aTmEUVbIwhtPuKWxUJKK-aNgQ-14K_9ZQNLpK1HlbAm_Dz8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1296144" cy="125005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/>
          <a:lstStyle/>
          <a:p>
            <a:pPr algn="ctr">
              <a:buNone/>
            </a:pPr>
            <a:r>
              <a:rPr lang="ru-RU" sz="2400" b="1" u="sng" dirty="0" smtClean="0">
                <a:solidFill>
                  <a:srgbClr val="800000"/>
                </a:solidFill>
              </a:rPr>
              <a:t>Федеральные </a:t>
            </a:r>
            <a:r>
              <a:rPr lang="ru-RU" sz="2400" b="1" u="sng" dirty="0" smtClean="0">
                <a:solidFill>
                  <a:srgbClr val="800000"/>
                </a:solidFill>
              </a:rPr>
              <a:t>документы</a:t>
            </a:r>
          </a:p>
          <a:p>
            <a:pPr algn="ctr">
              <a:buNone/>
            </a:pPr>
            <a:endParaRPr lang="ru-RU" sz="2400" b="1" u="sng" dirty="0" smtClean="0">
              <a:solidFill>
                <a:srgbClr val="800000"/>
              </a:solidFill>
            </a:endParaRPr>
          </a:p>
          <a:p>
            <a:pPr>
              <a:buFontTx/>
              <a:buChar char="-"/>
            </a:pPr>
            <a:r>
              <a:rPr lang="ru-RU" sz="1600" b="1" dirty="0" smtClean="0"/>
              <a:t>Закон об образовании ФЗ – 273  от 29 декабря 2012 года </a:t>
            </a:r>
            <a:r>
              <a:rPr lang="ru-RU" sz="1600" b="1" dirty="0" smtClean="0"/>
              <a:t>(</a:t>
            </a:r>
            <a:r>
              <a:rPr lang="ru-RU" sz="1600" b="1" dirty="0" smtClean="0"/>
              <a:t>включает </a:t>
            </a:r>
            <a:r>
              <a:rPr lang="ru-RU" sz="1600" b="1" dirty="0" smtClean="0">
                <a:hlinkClick r:id="rId2"/>
              </a:rPr>
              <a:t>все изменения</a:t>
            </a:r>
            <a:r>
              <a:rPr lang="ru-RU" sz="1600" b="1" dirty="0" smtClean="0"/>
              <a:t> до </a:t>
            </a:r>
            <a:r>
              <a:rPr lang="ru-RU" sz="1600" b="1" dirty="0" smtClean="0"/>
              <a:t>08</a:t>
            </a:r>
            <a:r>
              <a:rPr lang="ru-RU" sz="1600" b="1" dirty="0" smtClean="0"/>
              <a:t> </a:t>
            </a:r>
            <a:r>
              <a:rPr lang="ru-RU" sz="1600" b="1" dirty="0" smtClean="0"/>
              <a:t>дек</a:t>
            </a:r>
            <a:r>
              <a:rPr lang="ru-RU" sz="1600" b="1" dirty="0" smtClean="0"/>
              <a:t>абря 2020 </a:t>
            </a:r>
            <a:r>
              <a:rPr lang="ru-RU" sz="1600" b="1" dirty="0" smtClean="0"/>
              <a:t>г.)</a:t>
            </a:r>
          </a:p>
          <a:p>
            <a:pPr>
              <a:buFontTx/>
              <a:buChar char="-"/>
            </a:pPr>
            <a:r>
              <a:rPr lang="ru-RU" sz="1600" b="1" dirty="0" smtClean="0"/>
              <a:t>Гражданский кодекс РФ;  Семейный кодекс РФ; Уголовный кодекс РФ; Трудовой кодекс РФ;  </a:t>
            </a:r>
          </a:p>
          <a:p>
            <a:pPr>
              <a:buFontTx/>
              <a:buChar char="-"/>
            </a:pPr>
            <a:r>
              <a:rPr lang="ru-RU" sz="1600" b="1" dirty="0" smtClean="0"/>
              <a:t>Конституция РФ;</a:t>
            </a:r>
          </a:p>
          <a:p>
            <a:pPr>
              <a:buFontTx/>
              <a:buChar char="-"/>
            </a:pPr>
            <a:r>
              <a:rPr lang="ru-RU" sz="1600" b="1" dirty="0" smtClean="0"/>
              <a:t> Кодекс РФ « Об административных  правонарушениях» (принят </a:t>
            </a:r>
            <a:r>
              <a:rPr lang="ru-RU" sz="1600" b="1" dirty="0" smtClean="0"/>
              <a:t>ГД  </a:t>
            </a:r>
            <a:r>
              <a:rPr lang="ru-RU" sz="1600" b="1" dirty="0" smtClean="0"/>
              <a:t>30.12.2001г. № 195-ФЗ);</a:t>
            </a:r>
          </a:p>
          <a:p>
            <a:pPr>
              <a:buFontTx/>
              <a:buChar char="-"/>
            </a:pPr>
            <a:r>
              <a:rPr lang="ru-RU" sz="1600" b="1" dirty="0" smtClean="0"/>
              <a:t>Закон  «Об основных гарантиях прав ребёнка в РФ» ( принят ГД 24.07.1998г. № 124-ФЗ);</a:t>
            </a:r>
          </a:p>
          <a:p>
            <a:pPr>
              <a:buFontTx/>
              <a:buChar char="-"/>
            </a:pPr>
            <a:r>
              <a:rPr lang="ru-RU" sz="1600" b="1" dirty="0" smtClean="0"/>
              <a:t> Закон « О государственной поддержке молодых и детских общественных объединений   </a:t>
            </a:r>
            <a:r>
              <a:rPr lang="ru-RU" sz="1600" b="1" dirty="0" smtClean="0"/>
              <a:t>(ФЗ-98, 1995г</a:t>
            </a:r>
            <a:r>
              <a:rPr lang="ru-RU" sz="1600" b="1" dirty="0" smtClean="0"/>
              <a:t>. Ст.1,3,4,6,7,8,11);</a:t>
            </a:r>
          </a:p>
          <a:p>
            <a:pPr>
              <a:buFontTx/>
              <a:buChar char="-"/>
            </a:pPr>
            <a:r>
              <a:rPr lang="ru-RU" sz="1600" b="1" dirty="0" smtClean="0"/>
              <a:t>ФЗ-120 </a:t>
            </a:r>
            <a:r>
              <a:rPr lang="ru-RU" sz="1600" b="1" dirty="0" smtClean="0"/>
              <a:t>Закон « Об основах системы профилактики безнадзорности и правонарушений среди несовершеннолетних»   (  принят 24.06.1999г. </a:t>
            </a:r>
            <a:endParaRPr lang="ru-RU" sz="1600" b="1" dirty="0" smtClean="0"/>
          </a:p>
          <a:p>
            <a:pPr>
              <a:buFontTx/>
              <a:buChar char="-"/>
            </a:pPr>
            <a:r>
              <a:rPr lang="ru-RU" sz="1600" b="1" dirty="0" smtClean="0"/>
              <a:t>с </a:t>
            </a:r>
            <a:r>
              <a:rPr lang="ru-RU" sz="1600" b="1" dirty="0" smtClean="0"/>
              <a:t>изменениями </a:t>
            </a:r>
            <a:r>
              <a:rPr lang="ru-RU" sz="1600" b="1" dirty="0" smtClean="0"/>
              <a:t> и дополнениями на </a:t>
            </a:r>
            <a:r>
              <a:rPr lang="ru-RU" sz="1600" b="1" dirty="0" smtClean="0"/>
              <a:t>24</a:t>
            </a:r>
            <a:r>
              <a:rPr lang="ru-RU" sz="1600" b="1" dirty="0" smtClean="0"/>
              <a:t> </a:t>
            </a:r>
            <a:r>
              <a:rPr lang="ru-RU" sz="1600" b="1" dirty="0" smtClean="0"/>
              <a:t>апрел</a:t>
            </a:r>
            <a:r>
              <a:rPr lang="ru-RU" sz="1600" b="1" dirty="0" smtClean="0"/>
              <a:t>я 2020 </a:t>
            </a:r>
            <a:r>
              <a:rPr lang="ru-RU" sz="1600" b="1" dirty="0" smtClean="0"/>
              <a:t>года);</a:t>
            </a:r>
          </a:p>
          <a:p>
            <a:pPr>
              <a:buNone/>
            </a:pPr>
            <a:r>
              <a:rPr lang="ru-RU" sz="1400" b="1" dirty="0" smtClean="0"/>
              <a:t>   </a:t>
            </a:r>
          </a:p>
          <a:p>
            <a:pPr>
              <a:buNone/>
            </a:pPr>
            <a:endParaRPr lang="ru-RU" sz="1400" b="1" dirty="0" smtClean="0"/>
          </a:p>
          <a:p>
            <a:pPr>
              <a:buFontTx/>
              <a:buChar char="-"/>
            </a:pPr>
            <a:endParaRPr lang="ru-RU" sz="2400" b="1" dirty="0" smtClean="0">
              <a:solidFill>
                <a:srgbClr val="0000FF"/>
              </a:solidFill>
            </a:endParaRPr>
          </a:p>
          <a:p>
            <a:pPr algn="ctr"/>
            <a:endParaRPr lang="ru-RU" sz="2400" b="1" u="sng" dirty="0" smtClean="0">
              <a:solidFill>
                <a:srgbClr val="800000"/>
              </a:solidFill>
            </a:endParaRPr>
          </a:p>
          <a:p>
            <a:endParaRPr lang="ru-RU" sz="2400" b="1" dirty="0">
              <a:solidFill>
                <a:srgbClr val="0000FF"/>
              </a:solidFill>
            </a:endParaRPr>
          </a:p>
        </p:txBody>
      </p:sp>
      <p:sp>
        <p:nvSpPr>
          <p:cNvPr id="4" name="AutoShape 14"/>
          <p:cNvSpPr>
            <a:spLocks noGrp="1" noChangeArrowheads="1"/>
          </p:cNvSpPr>
          <p:nvPr>
            <p:ph type="title"/>
          </p:nvPr>
        </p:nvSpPr>
        <p:spPr bwMode="gray">
          <a:xfrm>
            <a:off x="457200" y="274638"/>
            <a:ext cx="8229600" cy="778098"/>
          </a:xfrm>
          <a:prstGeom prst="roundRect">
            <a:avLst>
              <a:gd name="adj" fmla="val 4690"/>
            </a:avLst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3500000" scaled="0"/>
            <a:tileRect/>
          </a:gradFill>
          <a:ln w="25400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2000" dirty="0" smtClean="0">
                <a:solidFill>
                  <a:srgbClr val="FEFBC6"/>
                </a:solidFill>
                <a:latin typeface="Comic Sans MS" pitchFamily="66" charset="0"/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latin typeface="Comic Sans MS" pitchFamily="66" charset="0"/>
                <a:cs typeface="+mn-cs"/>
              </a:rPr>
              <a:t>Нормативно-правовые </a:t>
            </a:r>
            <a:endParaRPr lang="ru-RU" sz="28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Comic Sans MS" pitchFamily="66" charset="0"/>
                <a:cs typeface="+mn-cs"/>
              </a:rPr>
              <a:t>документы</a:t>
            </a:r>
            <a:endParaRPr lang="ru-RU" sz="2800" dirty="0" smtClean="0">
              <a:solidFill>
                <a:srgbClr val="C00000"/>
              </a:solidFill>
              <a:latin typeface="Comic Sans MS" pitchFamily="66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741987"/>
          </a:xfrm>
        </p:spPr>
        <p:txBody>
          <a:bodyPr/>
          <a:lstStyle/>
          <a:p>
            <a:pPr algn="ctr">
              <a:buNone/>
            </a:pPr>
            <a:r>
              <a:rPr lang="ru-RU" sz="2400" b="1" u="sng" dirty="0" smtClean="0">
                <a:solidFill>
                  <a:srgbClr val="800000"/>
                </a:solidFill>
              </a:rPr>
              <a:t>Региональные  и муниципальные  документы</a:t>
            </a:r>
            <a:endParaRPr lang="ru-RU" sz="2400" b="1" dirty="0" smtClean="0"/>
          </a:p>
          <a:p>
            <a:pPr>
              <a:buNone/>
            </a:pPr>
            <a:r>
              <a:rPr lang="ru-RU" sz="2400" b="1" dirty="0"/>
              <a:t> </a:t>
            </a:r>
            <a:r>
              <a:rPr lang="ru-RU" sz="2400" b="1" dirty="0" smtClean="0"/>
              <a:t>  - Трудовой </a:t>
            </a:r>
            <a:r>
              <a:rPr lang="ru-RU" sz="2400" b="1" dirty="0"/>
              <a:t>договор по форме эффективного контракта, в котором прописаны  должностные обязанности;</a:t>
            </a:r>
          </a:p>
          <a:p>
            <a:pPr>
              <a:buNone/>
            </a:pPr>
            <a:endParaRPr lang="ru-RU" sz="2400" b="1" dirty="0" smtClean="0"/>
          </a:p>
          <a:p>
            <a:pPr>
              <a:buNone/>
            </a:pPr>
            <a:r>
              <a:rPr lang="ru-RU" sz="2400" b="1" dirty="0" smtClean="0"/>
              <a:t>  - Приказы</a:t>
            </a:r>
            <a:r>
              <a:rPr lang="ru-RU" sz="2400" b="1" dirty="0"/>
              <a:t>, </a:t>
            </a:r>
            <a:r>
              <a:rPr lang="ru-RU" sz="2400" b="1" dirty="0" smtClean="0"/>
              <a:t>письма,  постановления </a:t>
            </a:r>
            <a:r>
              <a:rPr lang="ru-RU" sz="2400" b="1" dirty="0"/>
              <a:t>и распоряжения,     </a:t>
            </a:r>
          </a:p>
          <a:p>
            <a:pPr>
              <a:buNone/>
            </a:pPr>
            <a:r>
              <a:rPr lang="ru-RU" sz="2400" b="1" dirty="0"/>
              <a:t>        регламентирующие и определяющие содержание    </a:t>
            </a:r>
          </a:p>
          <a:p>
            <a:pPr>
              <a:buNone/>
            </a:pPr>
            <a:r>
              <a:rPr lang="ru-RU" sz="2400" b="1" dirty="0"/>
              <a:t>        деятельности социального педагога;</a:t>
            </a:r>
          </a:p>
          <a:p>
            <a:pPr>
              <a:buNone/>
            </a:pPr>
            <a:endParaRPr lang="ru-RU" sz="2400" b="1" dirty="0" smtClean="0"/>
          </a:p>
          <a:p>
            <a:pPr>
              <a:buNone/>
            </a:pPr>
            <a:r>
              <a:rPr lang="ru-RU" sz="2400" b="1" dirty="0"/>
              <a:t> </a:t>
            </a:r>
            <a:r>
              <a:rPr lang="ru-RU" sz="2400" b="1" dirty="0" smtClean="0"/>
              <a:t>  - Приказы  </a:t>
            </a:r>
            <a:r>
              <a:rPr lang="ru-RU" sz="2400" b="1" dirty="0" smtClean="0"/>
              <a:t>«О </a:t>
            </a:r>
            <a:r>
              <a:rPr lang="ru-RU" sz="2400" b="1" dirty="0" smtClean="0"/>
              <a:t>создании </a:t>
            </a:r>
            <a:r>
              <a:rPr lang="ru-RU" sz="2400" b="1" dirty="0" smtClean="0"/>
              <a:t>Совета </a:t>
            </a:r>
            <a:r>
              <a:rPr lang="ru-RU" sz="2400" b="1" dirty="0" smtClean="0"/>
              <a:t>профилактики», </a:t>
            </a:r>
          </a:p>
          <a:p>
            <a:pPr>
              <a:buNone/>
            </a:pPr>
            <a:r>
              <a:rPr lang="ru-RU" sz="2400" b="1" dirty="0"/>
              <a:t> </a:t>
            </a:r>
            <a:r>
              <a:rPr lang="ru-RU" sz="2400" b="1" dirty="0" smtClean="0"/>
              <a:t>      «Об ответственном </a:t>
            </a:r>
            <a:r>
              <a:rPr lang="ru-RU" sz="2400" b="1" dirty="0" err="1" smtClean="0"/>
              <a:t>родительстве</a:t>
            </a:r>
            <a:r>
              <a:rPr lang="ru-RU" sz="2400" b="1" dirty="0" smtClean="0"/>
              <a:t>»,  и др.</a:t>
            </a:r>
          </a:p>
        </p:txBody>
      </p:sp>
      <p:sp>
        <p:nvSpPr>
          <p:cNvPr id="4" name="AutoShape 14"/>
          <p:cNvSpPr>
            <a:spLocks noGrp="1" noChangeArrowheads="1"/>
          </p:cNvSpPr>
          <p:nvPr>
            <p:ph type="title"/>
          </p:nvPr>
        </p:nvSpPr>
        <p:spPr bwMode="gray">
          <a:prstGeom prst="roundRect">
            <a:avLst>
              <a:gd name="adj" fmla="val 4690"/>
            </a:avLst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3500000" scaled="0"/>
            <a:tileRect/>
          </a:gradFill>
          <a:ln w="25400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2000" dirty="0" smtClean="0">
                <a:solidFill>
                  <a:srgbClr val="FEFBC6"/>
                </a:solidFill>
                <a:latin typeface="Comic Sans MS" pitchFamily="66" charset="0"/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latin typeface="Comic Sans MS" pitchFamily="66" charset="0"/>
                <a:cs typeface="+mn-cs"/>
              </a:rPr>
              <a:t>Нормативно-правовые </a:t>
            </a:r>
            <a:endParaRPr lang="ru-RU" sz="28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Comic Sans MS" pitchFamily="66" charset="0"/>
                <a:cs typeface="+mn-cs"/>
              </a:rPr>
              <a:t>документы</a:t>
            </a:r>
            <a:endParaRPr lang="ru-RU" sz="2800" dirty="0" smtClean="0">
              <a:solidFill>
                <a:srgbClr val="C00000"/>
              </a:solidFill>
              <a:latin typeface="Comic Sans MS" pitchFamily="66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36504"/>
          </a:xfrm>
        </p:spPr>
        <p:txBody>
          <a:bodyPr/>
          <a:lstStyle/>
          <a:p>
            <a:pPr>
              <a:buNone/>
            </a:pPr>
            <a:r>
              <a:rPr lang="ru-RU" sz="2200" b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1. Анализ работы за 3 предшествующих учебных </a:t>
            </a:r>
          </a:p>
          <a:p>
            <a:pPr>
              <a:buNone/>
            </a:pPr>
            <a:r>
              <a:rPr lang="ru-RU" sz="2200" b="1" dirty="0" smtClean="0">
                <a:solidFill>
                  <a:srgbClr val="002060"/>
                </a:solidFill>
              </a:rPr>
              <a:t>    </a:t>
            </a:r>
            <a:r>
              <a:rPr lang="ru-RU" sz="2200" b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года (аналитический и статистический).</a:t>
            </a:r>
            <a:endParaRPr lang="ru-RU" sz="22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2200" b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2. План работы социального педагога на учебный год, </a:t>
            </a:r>
          </a:p>
          <a:p>
            <a:pPr>
              <a:buNone/>
            </a:pPr>
            <a:r>
              <a:rPr lang="ru-RU" sz="2200" b="1" dirty="0" smtClean="0">
                <a:solidFill>
                  <a:srgbClr val="002060"/>
                </a:solidFill>
              </a:rPr>
              <a:t>    </a:t>
            </a:r>
            <a:r>
              <a:rPr lang="ru-RU" sz="2200" b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в </a:t>
            </a:r>
            <a:r>
              <a:rPr lang="ru-RU" sz="2200" b="1" dirty="0" smtClean="0">
                <a:solidFill>
                  <a:srgbClr val="002060"/>
                </a:solidFill>
              </a:rPr>
              <a:t>ко</a:t>
            </a:r>
            <a:r>
              <a:rPr lang="ru-RU" sz="2200" b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торый включена совместная работа с</a:t>
            </a:r>
            <a:r>
              <a:rPr lang="ru-RU" sz="2200" b="1" dirty="0" smtClean="0">
                <a:solidFill>
                  <a:srgbClr val="002060"/>
                </a:solidFill>
              </a:rPr>
              <a:t> </a:t>
            </a:r>
            <a:r>
              <a:rPr lang="ru-RU" sz="2200" b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администрацией школы, психологом, классными </a:t>
            </a:r>
            <a:r>
              <a:rPr lang="ru-RU" sz="2200" b="1" dirty="0" smtClean="0">
                <a:solidFill>
                  <a:srgbClr val="002060"/>
                </a:solidFill>
              </a:rPr>
              <a:t> </a:t>
            </a:r>
            <a:r>
              <a:rPr lang="ru-RU" sz="2200" b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руководителями, </a:t>
            </a:r>
            <a:r>
              <a:rPr lang="ru-RU" sz="2200" b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инструктором по гигиене, Управляющим </a:t>
            </a:r>
            <a:r>
              <a:rPr lang="ru-RU" sz="2200" b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Советом и др.</a:t>
            </a:r>
          </a:p>
          <a:p>
            <a:pPr>
              <a:buNone/>
            </a:pPr>
            <a:r>
              <a:rPr lang="ru-RU" sz="2200" b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3. </a:t>
            </a:r>
            <a:r>
              <a:rPr lang="ru-RU" sz="2200" b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План </a:t>
            </a:r>
            <a:r>
              <a:rPr lang="ru-RU" sz="2200" b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совместной работы </a:t>
            </a:r>
            <a:r>
              <a:rPr lang="ru-RU" sz="2200" b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социального </a:t>
            </a:r>
            <a:r>
              <a:rPr lang="ru-RU" sz="2200" b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педагога школы с учреждениями системы профилактики (</a:t>
            </a:r>
            <a:r>
              <a:rPr lang="ru-RU" sz="2200" b="1" dirty="0" err="1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КДНи</a:t>
            </a:r>
            <a:r>
              <a:rPr lang="ru-RU" sz="2200" b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ЗП, </a:t>
            </a:r>
          </a:p>
          <a:p>
            <a:pPr>
              <a:buNone/>
            </a:pPr>
            <a:r>
              <a:rPr lang="ru-RU" sz="2200" b="1" dirty="0" smtClean="0">
                <a:solidFill>
                  <a:srgbClr val="002060"/>
                </a:solidFill>
              </a:rPr>
              <a:t>     </a:t>
            </a:r>
            <a:r>
              <a:rPr lang="ru-RU" sz="2200" b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инспекторами ПДН и др.).</a:t>
            </a:r>
          </a:p>
          <a:p>
            <a:pPr>
              <a:buNone/>
            </a:pPr>
            <a:r>
              <a:rPr lang="ru-RU" sz="2200" b="1" dirty="0" smtClean="0">
                <a:solidFill>
                  <a:srgbClr val="002060"/>
                </a:solidFill>
              </a:rPr>
              <a:t>4. План работы на месяц, неделю.</a:t>
            </a:r>
            <a:endParaRPr lang="ru-RU" sz="2200" b="1" dirty="0" smtClean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ru-RU" sz="2200" b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5. Циклограмма работы.</a:t>
            </a:r>
          </a:p>
          <a:p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4" name="AutoShape 14"/>
          <p:cNvSpPr>
            <a:spLocks noGrp="1" noChangeArrowheads="1"/>
          </p:cNvSpPr>
          <p:nvPr>
            <p:ph type="title"/>
          </p:nvPr>
        </p:nvSpPr>
        <p:spPr bwMode="gray">
          <a:xfrm>
            <a:off x="395536" y="548680"/>
            <a:ext cx="6789440" cy="1143000"/>
          </a:xfrm>
          <a:prstGeom prst="roundRect">
            <a:avLst>
              <a:gd name="adj" fmla="val 4690"/>
            </a:avLst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3500000" scaled="0"/>
            <a:tileRect/>
          </a:gradFill>
          <a:ln w="25400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2000" dirty="0" smtClean="0">
                <a:solidFill>
                  <a:srgbClr val="FEFBC6"/>
                </a:solidFill>
                <a:latin typeface="Comic Sans MS" pitchFamily="66" charset="0"/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ru-RU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Comic Sans MS" pitchFamily="66" charset="0"/>
                <a:cs typeface="+mn-cs"/>
              </a:rPr>
              <a:t>Планирование работы</a:t>
            </a:r>
            <a:endParaRPr lang="ru-RU" sz="3200" dirty="0" smtClean="0">
              <a:solidFill>
                <a:srgbClr val="C00000"/>
              </a:solidFill>
              <a:latin typeface="Comic Sans MS" pitchFamily="66" charset="0"/>
              <a:cs typeface="+mn-cs"/>
            </a:endParaRPr>
          </a:p>
          <a:p>
            <a:pPr algn="ctr"/>
            <a:endParaRPr lang="ru-RU" sz="2000" dirty="0">
              <a:solidFill>
                <a:srgbClr val="FEFBC6"/>
              </a:solidFill>
              <a:latin typeface="Comic Sans MS" pitchFamily="66" charset="0"/>
            </a:endParaRPr>
          </a:p>
        </p:txBody>
      </p:sp>
      <p:pic>
        <p:nvPicPr>
          <p:cNvPr id="34818" name="Picture 2" descr="http://im0-tub-ru.yandex.net/i?id=559996520-24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404664"/>
            <a:ext cx="2600325" cy="1428750"/>
          </a:xfrm>
          <a:prstGeom prst="rect">
            <a:avLst/>
          </a:prstGeom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A50021"/>
      </a:hlink>
      <a:folHlink>
        <a:srgbClr val="808080"/>
      </a:folHlink>
    </a:clrScheme>
    <a:fontScheme name="Оформление по умолчанию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</TotalTime>
  <Words>571</Words>
  <Application>Microsoft Office PowerPoint</Application>
  <PresentationFormat>Экран (4:3)</PresentationFormat>
  <Paragraphs>138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Оформление по умолчанию</vt:lpstr>
      <vt:lpstr>Документация социального педагога образовательной организации (примерный перечень)</vt:lpstr>
      <vt:lpstr>Цель  социально-педагогической деятельности</vt:lpstr>
      <vt:lpstr>Презентация PowerPoint</vt:lpstr>
      <vt:lpstr>Направления работы</vt:lpstr>
      <vt:lpstr>   Документация социального педагога</vt:lpstr>
      <vt:lpstr>Презентация PowerPoint</vt:lpstr>
      <vt:lpstr> Нормативно-правовые  документы</vt:lpstr>
      <vt:lpstr> Нормативно-правовые  документы</vt:lpstr>
      <vt:lpstr>   Планирование работы </vt:lpstr>
      <vt:lpstr>   Материалы основной деятельности </vt:lpstr>
      <vt:lpstr>Презентация PowerPoint</vt:lpstr>
      <vt:lpstr>   Материалы основной деятельности </vt:lpstr>
      <vt:lpstr>   Материалы основной деятельности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Филиппова Галина Петровна</cp:lastModifiedBy>
  <cp:revision>116</cp:revision>
  <dcterms:created xsi:type="dcterms:W3CDTF">2012-09-18T19:05:21Z</dcterms:created>
  <dcterms:modified xsi:type="dcterms:W3CDTF">2021-01-19T05:34:16Z</dcterms:modified>
</cp:coreProperties>
</file>